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7" r:id="rId2"/>
    <p:sldId id="284" r:id="rId3"/>
    <p:sldId id="269" r:id="rId4"/>
    <p:sldId id="271" r:id="rId5"/>
    <p:sldId id="273" r:id="rId6"/>
    <p:sldId id="275" r:id="rId7"/>
    <p:sldId id="272" r:id="rId8"/>
    <p:sldId id="274" r:id="rId9"/>
    <p:sldId id="276" r:id="rId10"/>
    <p:sldId id="277" r:id="rId11"/>
    <p:sldId id="278" r:id="rId12"/>
    <p:sldId id="285" r:id="rId13"/>
    <p:sldId id="256" r:id="rId14"/>
    <p:sldId id="257" r:id="rId15"/>
    <p:sldId id="260" r:id="rId16"/>
    <p:sldId id="258" r:id="rId17"/>
    <p:sldId id="259" r:id="rId18"/>
    <p:sldId id="279" r:id="rId19"/>
    <p:sldId id="280" r:id="rId20"/>
    <p:sldId id="282" r:id="rId21"/>
    <p:sldId id="283" r:id="rId22"/>
    <p:sldId id="28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979"/>
    <a:srgbClr val="BA4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31" autoAdjust="0"/>
  </p:normalViewPr>
  <p:slideViewPr>
    <p:cSldViewPr snapToGrid="0">
      <p:cViewPr varScale="1">
        <p:scale>
          <a:sx n="91" d="100"/>
          <a:sy n="91" d="100"/>
        </p:scale>
        <p:origin x="12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18EA2-8954-419F-BF51-94F9CC232E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A36E5F-D269-404F-99ED-A644391B9A4D}">
      <dgm:prSet/>
      <dgm:spPr/>
      <dgm:t>
        <a:bodyPr/>
        <a:lstStyle/>
        <a:p>
          <a:r>
            <a:rPr lang="en-US" b="1" dirty="0"/>
            <a:t>Sonia Knight </a:t>
          </a:r>
          <a:r>
            <a:rPr lang="en-US" dirty="0"/>
            <a:t>- Domestic Abuse Programme Manager and MARAC Chair, Surrey County Council</a:t>
          </a:r>
        </a:p>
      </dgm:t>
    </dgm:pt>
    <dgm:pt modelId="{5CE52DC8-5FC5-4F38-8285-2052B36F3ED1}" type="parTrans" cxnId="{D117EC44-3382-4139-97E9-858CA18DCEC7}">
      <dgm:prSet/>
      <dgm:spPr/>
      <dgm:t>
        <a:bodyPr/>
        <a:lstStyle/>
        <a:p>
          <a:endParaRPr lang="en-US"/>
        </a:p>
      </dgm:t>
    </dgm:pt>
    <dgm:pt modelId="{B90A212C-29C2-49DD-A7D2-5110AA3C23B0}" type="sibTrans" cxnId="{D117EC44-3382-4139-97E9-858CA18DCEC7}">
      <dgm:prSet/>
      <dgm:spPr/>
      <dgm:t>
        <a:bodyPr/>
        <a:lstStyle/>
        <a:p>
          <a:endParaRPr lang="en-US"/>
        </a:p>
      </dgm:t>
    </dgm:pt>
    <dgm:pt modelId="{E95FC24A-7131-4841-87CB-9F3D24637C71}">
      <dgm:prSet/>
      <dgm:spPr/>
      <dgm:t>
        <a:bodyPr/>
        <a:lstStyle/>
        <a:p>
          <a:r>
            <a:rPr lang="en-GB" b="1" dirty="0"/>
            <a:t>Dave Thomas </a:t>
          </a:r>
          <a:r>
            <a:rPr lang="en-GB" dirty="0"/>
            <a:t>- Detective Inspector, MARAC Chair, Surrey Police</a:t>
          </a:r>
          <a:endParaRPr lang="en-US" dirty="0"/>
        </a:p>
      </dgm:t>
    </dgm:pt>
    <dgm:pt modelId="{2F8B7061-C306-42EC-B66F-40AEECEF06EF}" type="parTrans" cxnId="{E0C0DEEF-5FB5-4303-8202-59A3C08C7245}">
      <dgm:prSet/>
      <dgm:spPr/>
      <dgm:t>
        <a:bodyPr/>
        <a:lstStyle/>
        <a:p>
          <a:endParaRPr lang="en-US"/>
        </a:p>
      </dgm:t>
    </dgm:pt>
    <dgm:pt modelId="{2A46BE40-43CF-4508-BDEE-A4EAD95590AC}" type="sibTrans" cxnId="{E0C0DEEF-5FB5-4303-8202-59A3C08C7245}">
      <dgm:prSet/>
      <dgm:spPr/>
      <dgm:t>
        <a:bodyPr/>
        <a:lstStyle/>
        <a:p>
          <a:endParaRPr lang="en-US"/>
        </a:p>
      </dgm:t>
    </dgm:pt>
    <dgm:pt modelId="{B28C4D72-00AC-4700-A0B4-ADC0F74F1175}">
      <dgm:prSet/>
      <dgm:spPr/>
      <dgm:t>
        <a:bodyPr/>
        <a:lstStyle/>
        <a:p>
          <a:r>
            <a:rPr lang="en-GB" b="1"/>
            <a:t>Sarah Billingham </a:t>
          </a:r>
          <a:r>
            <a:rPr lang="en-GB"/>
            <a:t>– Hourglass</a:t>
          </a:r>
          <a:endParaRPr lang="en-US"/>
        </a:p>
      </dgm:t>
    </dgm:pt>
    <dgm:pt modelId="{F621B83B-C788-4E82-8DA0-842E9E2301A0}" type="parTrans" cxnId="{6B04D8E0-8998-4A97-ADA9-20536950C436}">
      <dgm:prSet/>
      <dgm:spPr/>
      <dgm:t>
        <a:bodyPr/>
        <a:lstStyle/>
        <a:p>
          <a:endParaRPr lang="en-US"/>
        </a:p>
      </dgm:t>
    </dgm:pt>
    <dgm:pt modelId="{7F544332-2F97-4D50-9701-33E7BD5B347B}" type="sibTrans" cxnId="{6B04D8E0-8998-4A97-ADA9-20536950C436}">
      <dgm:prSet/>
      <dgm:spPr/>
      <dgm:t>
        <a:bodyPr/>
        <a:lstStyle/>
        <a:p>
          <a:endParaRPr lang="en-US"/>
        </a:p>
      </dgm:t>
    </dgm:pt>
    <dgm:pt modelId="{FDCAD816-AA78-4AC1-9BDE-889DCF32DE6B}">
      <dgm:prSet/>
      <dgm:spPr/>
      <dgm:t>
        <a:bodyPr/>
        <a:lstStyle/>
        <a:p>
          <a:r>
            <a:rPr lang="en-GB" b="1" dirty="0"/>
            <a:t>Sheetal Goel </a:t>
          </a:r>
          <a:r>
            <a:rPr lang="en-GB" dirty="0"/>
            <a:t>– Locality Safeguarding Advisor, Surrey County Council</a:t>
          </a:r>
          <a:endParaRPr lang="en-US" dirty="0"/>
        </a:p>
      </dgm:t>
    </dgm:pt>
    <dgm:pt modelId="{8D8087F2-8DA9-4E4B-BEBE-056433F69586}" type="parTrans" cxnId="{B612E6FF-A2F4-4978-8003-1769296D68CD}">
      <dgm:prSet/>
      <dgm:spPr/>
      <dgm:t>
        <a:bodyPr/>
        <a:lstStyle/>
        <a:p>
          <a:endParaRPr lang="en-US"/>
        </a:p>
      </dgm:t>
    </dgm:pt>
    <dgm:pt modelId="{7FB569E6-D3C7-4FC1-8837-CEAE6EE48685}" type="sibTrans" cxnId="{B612E6FF-A2F4-4978-8003-1769296D68CD}">
      <dgm:prSet/>
      <dgm:spPr/>
      <dgm:t>
        <a:bodyPr/>
        <a:lstStyle/>
        <a:p>
          <a:endParaRPr lang="en-US"/>
        </a:p>
      </dgm:t>
    </dgm:pt>
    <dgm:pt modelId="{9AF73635-743D-452F-91AA-98A1923F5EF4}">
      <dgm:prSet/>
      <dgm:spPr/>
      <dgm:t>
        <a:bodyPr/>
        <a:lstStyle/>
        <a:p>
          <a:r>
            <a:rPr lang="en-GB" b="1" dirty="0"/>
            <a:t>Barbara Savage </a:t>
          </a:r>
          <a:r>
            <a:rPr lang="en-GB" dirty="0"/>
            <a:t>– Locality Safeguarding Advisor, Surrey County Council</a:t>
          </a:r>
          <a:endParaRPr lang="en-US" dirty="0"/>
        </a:p>
      </dgm:t>
    </dgm:pt>
    <dgm:pt modelId="{B7AA157C-BB88-450A-8D22-A0838775BDBB}" type="parTrans" cxnId="{8764C83F-73B8-496B-8CC3-7E4972A64AA6}">
      <dgm:prSet/>
      <dgm:spPr/>
      <dgm:t>
        <a:bodyPr/>
        <a:lstStyle/>
        <a:p>
          <a:endParaRPr lang="en-US"/>
        </a:p>
      </dgm:t>
    </dgm:pt>
    <dgm:pt modelId="{6AAF6F77-4EF4-413D-8975-C4A1ACD2B14E}" type="sibTrans" cxnId="{8764C83F-73B8-496B-8CC3-7E4972A64AA6}">
      <dgm:prSet/>
      <dgm:spPr/>
      <dgm:t>
        <a:bodyPr/>
        <a:lstStyle/>
        <a:p>
          <a:endParaRPr lang="en-US"/>
        </a:p>
      </dgm:t>
    </dgm:pt>
    <dgm:pt modelId="{C410E774-6DC4-42C0-96FE-20C99A3511EC}" type="pres">
      <dgm:prSet presAssocID="{14B18EA2-8954-419F-BF51-94F9CC232ED2}" presName="linear" presStyleCnt="0">
        <dgm:presLayoutVars>
          <dgm:animLvl val="lvl"/>
          <dgm:resizeHandles val="exact"/>
        </dgm:presLayoutVars>
      </dgm:prSet>
      <dgm:spPr/>
    </dgm:pt>
    <dgm:pt modelId="{8EBEB9B2-EAF5-4B26-A3BB-DBA85326471B}" type="pres">
      <dgm:prSet presAssocID="{C4A36E5F-D269-404F-99ED-A644391B9A4D}" presName="parentText" presStyleLbl="node1" presStyleIdx="0" presStyleCnt="5">
        <dgm:presLayoutVars>
          <dgm:chMax val="0"/>
          <dgm:bulletEnabled val="1"/>
        </dgm:presLayoutVars>
      </dgm:prSet>
      <dgm:spPr/>
    </dgm:pt>
    <dgm:pt modelId="{F73660D3-E207-4128-B469-23897D07C723}" type="pres">
      <dgm:prSet presAssocID="{B90A212C-29C2-49DD-A7D2-5110AA3C23B0}" presName="spacer" presStyleCnt="0"/>
      <dgm:spPr/>
    </dgm:pt>
    <dgm:pt modelId="{DAFF65A7-8A5A-4740-82E9-92FC3C026ED6}" type="pres">
      <dgm:prSet presAssocID="{E95FC24A-7131-4841-87CB-9F3D24637C71}" presName="parentText" presStyleLbl="node1" presStyleIdx="1" presStyleCnt="5">
        <dgm:presLayoutVars>
          <dgm:chMax val="0"/>
          <dgm:bulletEnabled val="1"/>
        </dgm:presLayoutVars>
      </dgm:prSet>
      <dgm:spPr/>
    </dgm:pt>
    <dgm:pt modelId="{1152BAC6-025C-4C86-8440-3B09DD0DC6B8}" type="pres">
      <dgm:prSet presAssocID="{2A46BE40-43CF-4508-BDEE-A4EAD95590AC}" presName="spacer" presStyleCnt="0"/>
      <dgm:spPr/>
    </dgm:pt>
    <dgm:pt modelId="{34717BCC-DC5E-4810-83B7-16FC6DB7F43F}" type="pres">
      <dgm:prSet presAssocID="{B28C4D72-00AC-4700-A0B4-ADC0F74F1175}" presName="parentText" presStyleLbl="node1" presStyleIdx="2" presStyleCnt="5">
        <dgm:presLayoutVars>
          <dgm:chMax val="0"/>
          <dgm:bulletEnabled val="1"/>
        </dgm:presLayoutVars>
      </dgm:prSet>
      <dgm:spPr/>
    </dgm:pt>
    <dgm:pt modelId="{29B9B156-15DC-4457-8440-A905B1CE8744}" type="pres">
      <dgm:prSet presAssocID="{7F544332-2F97-4D50-9701-33E7BD5B347B}" presName="spacer" presStyleCnt="0"/>
      <dgm:spPr/>
    </dgm:pt>
    <dgm:pt modelId="{596197D0-0382-40B9-82E7-EC14CC5B2EC9}" type="pres">
      <dgm:prSet presAssocID="{FDCAD816-AA78-4AC1-9BDE-889DCF32DE6B}" presName="parentText" presStyleLbl="node1" presStyleIdx="3" presStyleCnt="5">
        <dgm:presLayoutVars>
          <dgm:chMax val="0"/>
          <dgm:bulletEnabled val="1"/>
        </dgm:presLayoutVars>
      </dgm:prSet>
      <dgm:spPr/>
    </dgm:pt>
    <dgm:pt modelId="{530BB293-EE57-412D-9EA9-C1184C4F8031}" type="pres">
      <dgm:prSet presAssocID="{7FB569E6-D3C7-4FC1-8837-CEAE6EE48685}" presName="spacer" presStyleCnt="0"/>
      <dgm:spPr/>
    </dgm:pt>
    <dgm:pt modelId="{3FB14FF5-64F9-46C3-91A9-29B33B3129DB}" type="pres">
      <dgm:prSet presAssocID="{9AF73635-743D-452F-91AA-98A1923F5EF4}" presName="parentText" presStyleLbl="node1" presStyleIdx="4" presStyleCnt="5">
        <dgm:presLayoutVars>
          <dgm:chMax val="0"/>
          <dgm:bulletEnabled val="1"/>
        </dgm:presLayoutVars>
      </dgm:prSet>
      <dgm:spPr/>
    </dgm:pt>
  </dgm:ptLst>
  <dgm:cxnLst>
    <dgm:cxn modelId="{F133011A-1781-485D-85E4-C3A2B4BEADEA}" type="presOf" srcId="{9AF73635-743D-452F-91AA-98A1923F5EF4}" destId="{3FB14FF5-64F9-46C3-91A9-29B33B3129DB}" srcOrd="0" destOrd="0" presId="urn:microsoft.com/office/officeart/2005/8/layout/vList2"/>
    <dgm:cxn modelId="{8764C83F-73B8-496B-8CC3-7E4972A64AA6}" srcId="{14B18EA2-8954-419F-BF51-94F9CC232ED2}" destId="{9AF73635-743D-452F-91AA-98A1923F5EF4}" srcOrd="4" destOrd="0" parTransId="{B7AA157C-BB88-450A-8D22-A0838775BDBB}" sibTransId="{6AAF6F77-4EF4-413D-8975-C4A1ACD2B14E}"/>
    <dgm:cxn modelId="{56506D5C-AE73-4B04-987C-A2B1FC9EFCA3}" type="presOf" srcId="{FDCAD816-AA78-4AC1-9BDE-889DCF32DE6B}" destId="{596197D0-0382-40B9-82E7-EC14CC5B2EC9}" srcOrd="0" destOrd="0" presId="urn:microsoft.com/office/officeart/2005/8/layout/vList2"/>
    <dgm:cxn modelId="{D117EC44-3382-4139-97E9-858CA18DCEC7}" srcId="{14B18EA2-8954-419F-BF51-94F9CC232ED2}" destId="{C4A36E5F-D269-404F-99ED-A644391B9A4D}" srcOrd="0" destOrd="0" parTransId="{5CE52DC8-5FC5-4F38-8285-2052B36F3ED1}" sibTransId="{B90A212C-29C2-49DD-A7D2-5110AA3C23B0}"/>
    <dgm:cxn modelId="{ED9F646D-62E8-4BC6-B8E8-4D85C5428B41}" type="presOf" srcId="{B28C4D72-00AC-4700-A0B4-ADC0F74F1175}" destId="{34717BCC-DC5E-4810-83B7-16FC6DB7F43F}" srcOrd="0" destOrd="0" presId="urn:microsoft.com/office/officeart/2005/8/layout/vList2"/>
    <dgm:cxn modelId="{0A8959AB-CD93-4A70-B6DE-A6E04717BE8C}" type="presOf" srcId="{14B18EA2-8954-419F-BF51-94F9CC232ED2}" destId="{C410E774-6DC4-42C0-96FE-20C99A3511EC}" srcOrd="0" destOrd="0" presId="urn:microsoft.com/office/officeart/2005/8/layout/vList2"/>
    <dgm:cxn modelId="{DE1A82BB-6F64-4E4F-AA40-FD20C88DB8F9}" type="presOf" srcId="{C4A36E5F-D269-404F-99ED-A644391B9A4D}" destId="{8EBEB9B2-EAF5-4B26-A3BB-DBA85326471B}" srcOrd="0" destOrd="0" presId="urn:microsoft.com/office/officeart/2005/8/layout/vList2"/>
    <dgm:cxn modelId="{6B04D8E0-8998-4A97-ADA9-20536950C436}" srcId="{14B18EA2-8954-419F-BF51-94F9CC232ED2}" destId="{B28C4D72-00AC-4700-A0B4-ADC0F74F1175}" srcOrd="2" destOrd="0" parTransId="{F621B83B-C788-4E82-8DA0-842E9E2301A0}" sibTransId="{7F544332-2F97-4D50-9701-33E7BD5B347B}"/>
    <dgm:cxn modelId="{8AF487EC-117B-4C61-A97A-49AE874A87B3}" type="presOf" srcId="{E95FC24A-7131-4841-87CB-9F3D24637C71}" destId="{DAFF65A7-8A5A-4740-82E9-92FC3C026ED6}" srcOrd="0" destOrd="0" presId="urn:microsoft.com/office/officeart/2005/8/layout/vList2"/>
    <dgm:cxn modelId="{E0C0DEEF-5FB5-4303-8202-59A3C08C7245}" srcId="{14B18EA2-8954-419F-BF51-94F9CC232ED2}" destId="{E95FC24A-7131-4841-87CB-9F3D24637C71}" srcOrd="1" destOrd="0" parTransId="{2F8B7061-C306-42EC-B66F-40AEECEF06EF}" sibTransId="{2A46BE40-43CF-4508-BDEE-A4EAD95590AC}"/>
    <dgm:cxn modelId="{B612E6FF-A2F4-4978-8003-1769296D68CD}" srcId="{14B18EA2-8954-419F-BF51-94F9CC232ED2}" destId="{FDCAD816-AA78-4AC1-9BDE-889DCF32DE6B}" srcOrd="3" destOrd="0" parTransId="{8D8087F2-8DA9-4E4B-BEBE-056433F69586}" sibTransId="{7FB569E6-D3C7-4FC1-8837-CEAE6EE48685}"/>
    <dgm:cxn modelId="{F6CF21DF-C0C0-4641-96E1-24ECCF13C425}" type="presParOf" srcId="{C410E774-6DC4-42C0-96FE-20C99A3511EC}" destId="{8EBEB9B2-EAF5-4B26-A3BB-DBA85326471B}" srcOrd="0" destOrd="0" presId="urn:microsoft.com/office/officeart/2005/8/layout/vList2"/>
    <dgm:cxn modelId="{E413F60B-A38C-4AFD-A590-113F4E232058}" type="presParOf" srcId="{C410E774-6DC4-42C0-96FE-20C99A3511EC}" destId="{F73660D3-E207-4128-B469-23897D07C723}" srcOrd="1" destOrd="0" presId="urn:microsoft.com/office/officeart/2005/8/layout/vList2"/>
    <dgm:cxn modelId="{A1749547-DFB1-4B87-B866-CB80C917CA81}" type="presParOf" srcId="{C410E774-6DC4-42C0-96FE-20C99A3511EC}" destId="{DAFF65A7-8A5A-4740-82E9-92FC3C026ED6}" srcOrd="2" destOrd="0" presId="urn:microsoft.com/office/officeart/2005/8/layout/vList2"/>
    <dgm:cxn modelId="{EB5AC7ED-2439-4D9E-BD0E-CCEFD6D90BFE}" type="presParOf" srcId="{C410E774-6DC4-42C0-96FE-20C99A3511EC}" destId="{1152BAC6-025C-4C86-8440-3B09DD0DC6B8}" srcOrd="3" destOrd="0" presId="urn:microsoft.com/office/officeart/2005/8/layout/vList2"/>
    <dgm:cxn modelId="{589CAD12-2107-46B6-822F-628CC5A5D4EB}" type="presParOf" srcId="{C410E774-6DC4-42C0-96FE-20C99A3511EC}" destId="{34717BCC-DC5E-4810-83B7-16FC6DB7F43F}" srcOrd="4" destOrd="0" presId="urn:microsoft.com/office/officeart/2005/8/layout/vList2"/>
    <dgm:cxn modelId="{08F66CD7-841C-4AAA-BC48-E131188E69A6}" type="presParOf" srcId="{C410E774-6DC4-42C0-96FE-20C99A3511EC}" destId="{29B9B156-15DC-4457-8440-A905B1CE8744}" srcOrd="5" destOrd="0" presId="urn:microsoft.com/office/officeart/2005/8/layout/vList2"/>
    <dgm:cxn modelId="{E5FCE717-17A9-4FA8-8F34-E53CE51CA1F0}" type="presParOf" srcId="{C410E774-6DC4-42C0-96FE-20C99A3511EC}" destId="{596197D0-0382-40B9-82E7-EC14CC5B2EC9}" srcOrd="6" destOrd="0" presId="urn:microsoft.com/office/officeart/2005/8/layout/vList2"/>
    <dgm:cxn modelId="{F14AE31A-B269-4F3E-88D9-80137E224908}" type="presParOf" srcId="{C410E774-6DC4-42C0-96FE-20C99A3511EC}" destId="{530BB293-EE57-412D-9EA9-C1184C4F8031}" srcOrd="7" destOrd="0" presId="urn:microsoft.com/office/officeart/2005/8/layout/vList2"/>
    <dgm:cxn modelId="{8E7AABCF-69ED-45B8-A4D5-14CDF21F6D4D}" type="presParOf" srcId="{C410E774-6DC4-42C0-96FE-20C99A3511EC}" destId="{3FB14FF5-64F9-46C3-91A9-29B33B3129DB}"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4CDA9-851F-44B3-A9CC-E26E469511F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E62EB5F-7812-4D96-B2FB-4EE392434A26}">
      <dgm:prSet/>
      <dgm:spPr/>
      <dgm:t>
        <a:bodyPr/>
        <a:lstStyle/>
        <a:p>
          <a:r>
            <a:rPr lang="en-GB" altLang="en-US" dirty="0">
              <a:latin typeface="Calibri" panose="020F0502020204030204" pitchFamily="34" charset="0"/>
            </a:rPr>
            <a:t>A Multi Agency Risk Assessment Conference (MARAC) is a regular local meeting to discuss how to help domestic abuse victims, aged 16 or over, at high risk of murder or serious harm. </a:t>
          </a:r>
          <a:endParaRPr lang="en-US" dirty="0"/>
        </a:p>
      </dgm:t>
    </dgm:pt>
    <dgm:pt modelId="{4C1C1D9B-DD43-4BAF-804D-7C1272660E17}" type="parTrans" cxnId="{31270CBF-F2A2-423A-9F7C-FA7971013A83}">
      <dgm:prSet/>
      <dgm:spPr/>
      <dgm:t>
        <a:bodyPr/>
        <a:lstStyle/>
        <a:p>
          <a:endParaRPr lang="en-US"/>
        </a:p>
      </dgm:t>
    </dgm:pt>
    <dgm:pt modelId="{B1DD8312-64A8-436E-88C1-1CC53AB4100C}" type="sibTrans" cxnId="{31270CBF-F2A2-423A-9F7C-FA7971013A83}">
      <dgm:prSet/>
      <dgm:spPr/>
      <dgm:t>
        <a:bodyPr/>
        <a:lstStyle/>
        <a:p>
          <a:endParaRPr lang="en-US"/>
        </a:p>
      </dgm:t>
    </dgm:pt>
    <dgm:pt modelId="{CD669DF9-43F4-4318-8DFB-020748C30ACF}">
      <dgm:prSet custT="1"/>
      <dgm:spPr/>
      <dgm:t>
        <a:bodyPr/>
        <a:lstStyle/>
        <a:p>
          <a:r>
            <a:rPr lang="en-GB" altLang="en-US" sz="2400" dirty="0">
              <a:latin typeface="Calibri" panose="020F0502020204030204" pitchFamily="34" charset="0"/>
            </a:rPr>
            <a:t>Domestic abuse specialists, police, outreach services, adult &amp; children’s social care, health, housing, probation and other relevant agencies all meet to talk about the victim, the family and perpetrator and share information. The meeting is confidential. </a:t>
          </a:r>
          <a:endParaRPr lang="en-US" sz="2400" dirty="0"/>
        </a:p>
      </dgm:t>
    </dgm:pt>
    <dgm:pt modelId="{ED27A717-E295-440A-A1DC-A879084B87F6}" type="parTrans" cxnId="{67704A50-257F-44BD-87CC-9BF8B3D448D9}">
      <dgm:prSet/>
      <dgm:spPr/>
      <dgm:t>
        <a:bodyPr/>
        <a:lstStyle/>
        <a:p>
          <a:endParaRPr lang="en-US"/>
        </a:p>
      </dgm:t>
    </dgm:pt>
    <dgm:pt modelId="{B4C36E37-3651-4893-8E3C-B2B766926A78}" type="sibTrans" cxnId="{67704A50-257F-44BD-87CC-9BF8B3D448D9}">
      <dgm:prSet/>
      <dgm:spPr/>
      <dgm:t>
        <a:bodyPr/>
        <a:lstStyle/>
        <a:p>
          <a:endParaRPr lang="en-US"/>
        </a:p>
      </dgm:t>
    </dgm:pt>
    <dgm:pt modelId="{23C7C75F-80C2-4B35-9471-45C0E11C43E3}">
      <dgm:prSet custT="1"/>
      <dgm:spPr/>
      <dgm:t>
        <a:bodyPr/>
        <a:lstStyle/>
        <a:p>
          <a:r>
            <a:rPr lang="en-GB" altLang="en-US" sz="2400" dirty="0">
              <a:latin typeface="Calibri" panose="020F0502020204030204" pitchFamily="34" charset="0"/>
            </a:rPr>
            <a:t>Together, MARAC attendees agree an action plan for each victim. They work best when everyone involved understands their roles and the right processes to follow.</a:t>
          </a:r>
          <a:endParaRPr lang="en-US" sz="2400" dirty="0"/>
        </a:p>
      </dgm:t>
    </dgm:pt>
    <dgm:pt modelId="{C7A49A6E-C51B-4C26-8739-02AB1E6B47BC}" type="parTrans" cxnId="{B2C45928-FFB4-4B9B-819A-834B8DF73A08}">
      <dgm:prSet/>
      <dgm:spPr/>
      <dgm:t>
        <a:bodyPr/>
        <a:lstStyle/>
        <a:p>
          <a:endParaRPr lang="en-US"/>
        </a:p>
      </dgm:t>
    </dgm:pt>
    <dgm:pt modelId="{2BA54924-E171-4415-BD5C-D9DBD4963F99}" type="sibTrans" cxnId="{B2C45928-FFB4-4B9B-819A-834B8DF73A08}">
      <dgm:prSet/>
      <dgm:spPr/>
      <dgm:t>
        <a:bodyPr/>
        <a:lstStyle/>
        <a:p>
          <a:endParaRPr lang="en-US"/>
        </a:p>
      </dgm:t>
    </dgm:pt>
    <dgm:pt modelId="{E71D626C-6E71-40EC-94BC-27A6034878F4}" type="pres">
      <dgm:prSet presAssocID="{F814CDA9-851F-44B3-A9CC-E26E469511F8}" presName="vert0" presStyleCnt="0">
        <dgm:presLayoutVars>
          <dgm:dir/>
          <dgm:animOne val="branch"/>
          <dgm:animLvl val="lvl"/>
        </dgm:presLayoutVars>
      </dgm:prSet>
      <dgm:spPr/>
    </dgm:pt>
    <dgm:pt modelId="{2415ED1E-7BBD-4C9F-89A8-895B80AD4F56}" type="pres">
      <dgm:prSet presAssocID="{5E62EB5F-7812-4D96-B2FB-4EE392434A26}" presName="thickLine" presStyleLbl="alignNode1" presStyleIdx="0" presStyleCnt="3"/>
      <dgm:spPr/>
    </dgm:pt>
    <dgm:pt modelId="{754E7B60-4ACD-473D-B960-14725F61FC6F}" type="pres">
      <dgm:prSet presAssocID="{5E62EB5F-7812-4D96-B2FB-4EE392434A26}" presName="horz1" presStyleCnt="0"/>
      <dgm:spPr/>
    </dgm:pt>
    <dgm:pt modelId="{9FE70C07-5FDB-4599-BF2E-0185CBA003AD}" type="pres">
      <dgm:prSet presAssocID="{5E62EB5F-7812-4D96-B2FB-4EE392434A26}" presName="tx1" presStyleLbl="revTx" presStyleIdx="0" presStyleCnt="3"/>
      <dgm:spPr/>
    </dgm:pt>
    <dgm:pt modelId="{A411D924-F0A7-48C5-AB77-69316086F946}" type="pres">
      <dgm:prSet presAssocID="{5E62EB5F-7812-4D96-B2FB-4EE392434A26}" presName="vert1" presStyleCnt="0"/>
      <dgm:spPr/>
    </dgm:pt>
    <dgm:pt modelId="{9FD926E5-F753-4E89-93A7-4AE9689DD4E3}" type="pres">
      <dgm:prSet presAssocID="{CD669DF9-43F4-4318-8DFB-020748C30ACF}" presName="thickLine" presStyleLbl="alignNode1" presStyleIdx="1" presStyleCnt="3"/>
      <dgm:spPr/>
    </dgm:pt>
    <dgm:pt modelId="{7D80A7B2-0EE7-43CB-AB13-EFE11BEB7E20}" type="pres">
      <dgm:prSet presAssocID="{CD669DF9-43F4-4318-8DFB-020748C30ACF}" presName="horz1" presStyleCnt="0"/>
      <dgm:spPr/>
    </dgm:pt>
    <dgm:pt modelId="{4327E3FE-05F0-46DB-9A6A-5E967141A90E}" type="pres">
      <dgm:prSet presAssocID="{CD669DF9-43F4-4318-8DFB-020748C30ACF}" presName="tx1" presStyleLbl="revTx" presStyleIdx="1" presStyleCnt="3" custScaleY="127638"/>
      <dgm:spPr/>
    </dgm:pt>
    <dgm:pt modelId="{F39D1354-ED7F-4A51-A4B0-9227A5C3BA34}" type="pres">
      <dgm:prSet presAssocID="{CD669DF9-43F4-4318-8DFB-020748C30ACF}" presName="vert1" presStyleCnt="0"/>
      <dgm:spPr/>
    </dgm:pt>
    <dgm:pt modelId="{322749D6-5C8D-47B0-9CC5-AD671D56716E}" type="pres">
      <dgm:prSet presAssocID="{23C7C75F-80C2-4B35-9471-45C0E11C43E3}" presName="thickLine" presStyleLbl="alignNode1" presStyleIdx="2" presStyleCnt="3"/>
      <dgm:spPr/>
    </dgm:pt>
    <dgm:pt modelId="{F656F32E-34E7-43C0-A2F7-1A27892B3678}" type="pres">
      <dgm:prSet presAssocID="{23C7C75F-80C2-4B35-9471-45C0E11C43E3}" presName="horz1" presStyleCnt="0"/>
      <dgm:spPr/>
    </dgm:pt>
    <dgm:pt modelId="{AB27DC27-8CD7-4301-985C-7EE9ADA31607}" type="pres">
      <dgm:prSet presAssocID="{23C7C75F-80C2-4B35-9471-45C0E11C43E3}" presName="tx1" presStyleLbl="revTx" presStyleIdx="2" presStyleCnt="3"/>
      <dgm:spPr/>
    </dgm:pt>
    <dgm:pt modelId="{86E2BED7-DB0C-4763-8BB7-26A78DC7B8C1}" type="pres">
      <dgm:prSet presAssocID="{23C7C75F-80C2-4B35-9471-45C0E11C43E3}" presName="vert1" presStyleCnt="0"/>
      <dgm:spPr/>
    </dgm:pt>
  </dgm:ptLst>
  <dgm:cxnLst>
    <dgm:cxn modelId="{4CDC3F22-EAED-41E0-B69F-8E763D580BBF}" type="presOf" srcId="{5E62EB5F-7812-4D96-B2FB-4EE392434A26}" destId="{9FE70C07-5FDB-4599-BF2E-0185CBA003AD}" srcOrd="0" destOrd="0" presId="urn:microsoft.com/office/officeart/2008/layout/LinedList"/>
    <dgm:cxn modelId="{63F0F327-A2E3-4621-BFDD-44F4DCF86A34}" type="presOf" srcId="{CD669DF9-43F4-4318-8DFB-020748C30ACF}" destId="{4327E3FE-05F0-46DB-9A6A-5E967141A90E}" srcOrd="0" destOrd="0" presId="urn:microsoft.com/office/officeart/2008/layout/LinedList"/>
    <dgm:cxn modelId="{B2C45928-FFB4-4B9B-819A-834B8DF73A08}" srcId="{F814CDA9-851F-44B3-A9CC-E26E469511F8}" destId="{23C7C75F-80C2-4B35-9471-45C0E11C43E3}" srcOrd="2" destOrd="0" parTransId="{C7A49A6E-C51B-4C26-8739-02AB1E6B47BC}" sibTransId="{2BA54924-E171-4415-BD5C-D9DBD4963F99}"/>
    <dgm:cxn modelId="{67704A50-257F-44BD-87CC-9BF8B3D448D9}" srcId="{F814CDA9-851F-44B3-A9CC-E26E469511F8}" destId="{CD669DF9-43F4-4318-8DFB-020748C30ACF}" srcOrd="1" destOrd="0" parTransId="{ED27A717-E295-440A-A1DC-A879084B87F6}" sibTransId="{B4C36E37-3651-4893-8E3C-B2B766926A78}"/>
    <dgm:cxn modelId="{31270CBF-F2A2-423A-9F7C-FA7971013A83}" srcId="{F814CDA9-851F-44B3-A9CC-E26E469511F8}" destId="{5E62EB5F-7812-4D96-B2FB-4EE392434A26}" srcOrd="0" destOrd="0" parTransId="{4C1C1D9B-DD43-4BAF-804D-7C1272660E17}" sibTransId="{B1DD8312-64A8-436E-88C1-1CC53AB4100C}"/>
    <dgm:cxn modelId="{8BDB7FCE-5779-4578-8629-AAE34DC09B4A}" type="presOf" srcId="{23C7C75F-80C2-4B35-9471-45C0E11C43E3}" destId="{AB27DC27-8CD7-4301-985C-7EE9ADA31607}" srcOrd="0" destOrd="0" presId="urn:microsoft.com/office/officeart/2008/layout/LinedList"/>
    <dgm:cxn modelId="{AE3C0AE5-4092-4866-A03E-CAE011A6DB82}" type="presOf" srcId="{F814CDA9-851F-44B3-A9CC-E26E469511F8}" destId="{E71D626C-6E71-40EC-94BC-27A6034878F4}" srcOrd="0" destOrd="0" presId="urn:microsoft.com/office/officeart/2008/layout/LinedList"/>
    <dgm:cxn modelId="{4E4B1BA2-940E-4549-BEAF-402D530F9190}" type="presParOf" srcId="{E71D626C-6E71-40EC-94BC-27A6034878F4}" destId="{2415ED1E-7BBD-4C9F-89A8-895B80AD4F56}" srcOrd="0" destOrd="0" presId="urn:microsoft.com/office/officeart/2008/layout/LinedList"/>
    <dgm:cxn modelId="{7424D3D0-F418-4471-B087-347A4D107032}" type="presParOf" srcId="{E71D626C-6E71-40EC-94BC-27A6034878F4}" destId="{754E7B60-4ACD-473D-B960-14725F61FC6F}" srcOrd="1" destOrd="0" presId="urn:microsoft.com/office/officeart/2008/layout/LinedList"/>
    <dgm:cxn modelId="{2D2AE238-AEF6-4C2D-8BB7-BF165CA17642}" type="presParOf" srcId="{754E7B60-4ACD-473D-B960-14725F61FC6F}" destId="{9FE70C07-5FDB-4599-BF2E-0185CBA003AD}" srcOrd="0" destOrd="0" presId="urn:microsoft.com/office/officeart/2008/layout/LinedList"/>
    <dgm:cxn modelId="{CFE85E57-F1AD-430A-847C-0398A668E2AB}" type="presParOf" srcId="{754E7B60-4ACD-473D-B960-14725F61FC6F}" destId="{A411D924-F0A7-48C5-AB77-69316086F946}" srcOrd="1" destOrd="0" presId="urn:microsoft.com/office/officeart/2008/layout/LinedList"/>
    <dgm:cxn modelId="{EE037787-695F-4529-B425-35282DB9AE80}" type="presParOf" srcId="{E71D626C-6E71-40EC-94BC-27A6034878F4}" destId="{9FD926E5-F753-4E89-93A7-4AE9689DD4E3}" srcOrd="2" destOrd="0" presId="urn:microsoft.com/office/officeart/2008/layout/LinedList"/>
    <dgm:cxn modelId="{7D308325-FE17-4F35-8D73-6CD769680A44}" type="presParOf" srcId="{E71D626C-6E71-40EC-94BC-27A6034878F4}" destId="{7D80A7B2-0EE7-43CB-AB13-EFE11BEB7E20}" srcOrd="3" destOrd="0" presId="urn:microsoft.com/office/officeart/2008/layout/LinedList"/>
    <dgm:cxn modelId="{2F9B4231-7E84-42DB-B4C9-582CC8F1FBE8}" type="presParOf" srcId="{7D80A7B2-0EE7-43CB-AB13-EFE11BEB7E20}" destId="{4327E3FE-05F0-46DB-9A6A-5E967141A90E}" srcOrd="0" destOrd="0" presId="urn:microsoft.com/office/officeart/2008/layout/LinedList"/>
    <dgm:cxn modelId="{6842FFAB-26E2-42D2-9399-2A796B06EA88}" type="presParOf" srcId="{7D80A7B2-0EE7-43CB-AB13-EFE11BEB7E20}" destId="{F39D1354-ED7F-4A51-A4B0-9227A5C3BA34}" srcOrd="1" destOrd="0" presId="urn:microsoft.com/office/officeart/2008/layout/LinedList"/>
    <dgm:cxn modelId="{4373CFC1-2AED-4DA3-87FD-39AAAAC9A1EC}" type="presParOf" srcId="{E71D626C-6E71-40EC-94BC-27A6034878F4}" destId="{322749D6-5C8D-47B0-9CC5-AD671D56716E}" srcOrd="4" destOrd="0" presId="urn:microsoft.com/office/officeart/2008/layout/LinedList"/>
    <dgm:cxn modelId="{812856C4-3824-45D1-A0F0-6C8F693D4484}" type="presParOf" srcId="{E71D626C-6E71-40EC-94BC-27A6034878F4}" destId="{F656F32E-34E7-43C0-A2F7-1A27892B3678}" srcOrd="5" destOrd="0" presId="urn:microsoft.com/office/officeart/2008/layout/LinedList"/>
    <dgm:cxn modelId="{81FFAAC6-D409-439C-8D87-E4244C88FBFC}" type="presParOf" srcId="{F656F32E-34E7-43C0-A2F7-1A27892B3678}" destId="{AB27DC27-8CD7-4301-985C-7EE9ADA31607}" srcOrd="0" destOrd="0" presId="urn:microsoft.com/office/officeart/2008/layout/LinedList"/>
    <dgm:cxn modelId="{D6E40EF3-107F-4A49-9E0D-A0A6C904603D}" type="presParOf" srcId="{F656F32E-34E7-43C0-A2F7-1A27892B3678}" destId="{86E2BED7-DB0C-4763-8BB7-26A78DC7B8C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4CDA9-851F-44B3-A9CC-E26E469511F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2F01D1A-510F-45D6-AFCD-E23F98BF3B2A}">
      <dgm:prSet/>
      <dgm:spPr/>
      <dgm:t>
        <a:bodyPr/>
        <a:lstStyle/>
        <a:p>
          <a:r>
            <a:rPr lang="en-GB" b="1">
              <a:sym typeface="Calibri" panose="020F0502020204030204" pitchFamily="34" charset="0"/>
            </a:rPr>
            <a:t>I</a:t>
          </a:r>
          <a:r>
            <a:rPr lang="en-GB" b="1"/>
            <a:t>ncrease Safety</a:t>
          </a:r>
          <a:endParaRPr lang="en-GB"/>
        </a:p>
      </dgm:t>
    </dgm:pt>
    <dgm:pt modelId="{6D52DA7A-093E-484B-9DC5-97F0C93E8FA1}" type="parTrans" cxnId="{80F68F8B-D733-4B06-A6F4-10683F6D6935}">
      <dgm:prSet/>
      <dgm:spPr/>
      <dgm:t>
        <a:bodyPr/>
        <a:lstStyle/>
        <a:p>
          <a:endParaRPr lang="en-GB" sz="2000"/>
        </a:p>
      </dgm:t>
    </dgm:pt>
    <dgm:pt modelId="{DD515AE9-DE0E-4A99-A767-4CACE367EBBA}" type="sibTrans" cxnId="{80F68F8B-D733-4B06-A6F4-10683F6D6935}">
      <dgm:prSet/>
      <dgm:spPr/>
      <dgm:t>
        <a:bodyPr/>
        <a:lstStyle/>
        <a:p>
          <a:endParaRPr lang="en-GB"/>
        </a:p>
      </dgm:t>
    </dgm:pt>
    <dgm:pt modelId="{C6862BE6-BE84-4809-B60F-CAB8F9578980}">
      <dgm:prSet/>
      <dgm:spPr/>
      <dgm:t>
        <a:bodyPr/>
        <a:lstStyle/>
        <a:p>
          <a:r>
            <a:rPr lang="en-GB" b="1"/>
            <a:t>Determine the level of risk</a:t>
          </a:r>
          <a:endParaRPr lang="en-GB"/>
        </a:p>
      </dgm:t>
    </dgm:pt>
    <dgm:pt modelId="{99325CD5-F301-40EB-87C5-29449179E900}" type="parTrans" cxnId="{60FE155C-3F04-4F4F-B94D-DC3DED0688EF}">
      <dgm:prSet/>
      <dgm:spPr/>
      <dgm:t>
        <a:bodyPr/>
        <a:lstStyle/>
        <a:p>
          <a:endParaRPr lang="en-GB" sz="2000"/>
        </a:p>
      </dgm:t>
    </dgm:pt>
    <dgm:pt modelId="{5061A915-F3E5-4108-A0BD-CC3B661FE90C}" type="sibTrans" cxnId="{60FE155C-3F04-4F4F-B94D-DC3DED0688EF}">
      <dgm:prSet/>
      <dgm:spPr/>
      <dgm:t>
        <a:bodyPr/>
        <a:lstStyle/>
        <a:p>
          <a:endParaRPr lang="en-GB"/>
        </a:p>
      </dgm:t>
    </dgm:pt>
    <dgm:pt modelId="{785FED25-20D5-4571-A421-6EE44F31E1E8}">
      <dgm:prSet/>
      <dgm:spPr/>
      <dgm:t>
        <a:bodyPr/>
        <a:lstStyle/>
        <a:p>
          <a:r>
            <a:rPr lang="en-GB" b="1"/>
            <a:t>Risk management plan</a:t>
          </a:r>
          <a:endParaRPr lang="en-GB"/>
        </a:p>
      </dgm:t>
    </dgm:pt>
    <dgm:pt modelId="{8F0211D0-8CCF-4A98-9CF4-CBBBE4FD26C0}" type="parTrans" cxnId="{2A6E4475-995A-41D8-BADE-D20AF65643E1}">
      <dgm:prSet/>
      <dgm:spPr/>
      <dgm:t>
        <a:bodyPr/>
        <a:lstStyle/>
        <a:p>
          <a:endParaRPr lang="en-GB" sz="2000"/>
        </a:p>
      </dgm:t>
    </dgm:pt>
    <dgm:pt modelId="{8CBF77CF-40BA-4BC3-8257-3534AFD03189}" type="sibTrans" cxnId="{2A6E4475-995A-41D8-BADE-D20AF65643E1}">
      <dgm:prSet/>
      <dgm:spPr/>
      <dgm:t>
        <a:bodyPr/>
        <a:lstStyle/>
        <a:p>
          <a:endParaRPr lang="en-GB"/>
        </a:p>
      </dgm:t>
    </dgm:pt>
    <dgm:pt modelId="{3802CF09-7A80-4B40-B0D7-82D9FED7553E}">
      <dgm:prSet/>
      <dgm:spPr/>
      <dgm:t>
        <a:bodyPr/>
        <a:lstStyle/>
        <a:p>
          <a:r>
            <a:rPr lang="en-GB" b="1"/>
            <a:t>Reduce</a:t>
          </a:r>
          <a:endParaRPr lang="en-GB"/>
        </a:p>
      </dgm:t>
    </dgm:pt>
    <dgm:pt modelId="{EC0D2BA2-3D00-4FFB-B75D-EDC4A1470D4B}" type="parTrans" cxnId="{786513A0-3E4F-47E7-B0FA-DCA46ED5EFB9}">
      <dgm:prSet/>
      <dgm:spPr/>
      <dgm:t>
        <a:bodyPr/>
        <a:lstStyle/>
        <a:p>
          <a:endParaRPr lang="en-GB" sz="2000"/>
        </a:p>
      </dgm:t>
    </dgm:pt>
    <dgm:pt modelId="{488BC34C-1E16-4726-A3A2-33625D1E296C}" type="sibTrans" cxnId="{786513A0-3E4F-47E7-B0FA-DCA46ED5EFB9}">
      <dgm:prSet/>
      <dgm:spPr/>
      <dgm:t>
        <a:bodyPr/>
        <a:lstStyle/>
        <a:p>
          <a:endParaRPr lang="en-GB"/>
        </a:p>
      </dgm:t>
    </dgm:pt>
    <dgm:pt modelId="{2E7285BA-E79F-4887-B610-A6749E43F4FA}">
      <dgm:prSet/>
      <dgm:spPr/>
      <dgm:t>
        <a:bodyPr/>
        <a:lstStyle/>
        <a:p>
          <a:r>
            <a:rPr lang="en-GB" b="1"/>
            <a:t>Improve</a:t>
          </a:r>
          <a:endParaRPr lang="en-GB"/>
        </a:p>
      </dgm:t>
    </dgm:pt>
    <dgm:pt modelId="{4249ABA9-C72A-47F5-AF55-5C71A19BDDB9}" type="parTrans" cxnId="{33D09FC0-D3E1-490F-B493-966FB8782A55}">
      <dgm:prSet/>
      <dgm:spPr/>
      <dgm:t>
        <a:bodyPr/>
        <a:lstStyle/>
        <a:p>
          <a:endParaRPr lang="en-GB" sz="2000"/>
        </a:p>
      </dgm:t>
    </dgm:pt>
    <dgm:pt modelId="{B63686A6-0837-4A20-ABC1-0ABC4F1D28C8}" type="sibTrans" cxnId="{33D09FC0-D3E1-490F-B493-966FB8782A55}">
      <dgm:prSet/>
      <dgm:spPr/>
      <dgm:t>
        <a:bodyPr/>
        <a:lstStyle/>
        <a:p>
          <a:endParaRPr lang="en-GB"/>
        </a:p>
      </dgm:t>
    </dgm:pt>
    <dgm:pt modelId="{43351AC1-E164-495F-A7A9-ECF0F2ACCA8A}">
      <dgm:prSet/>
      <dgm:spPr/>
      <dgm:t>
        <a:bodyPr/>
        <a:lstStyle/>
        <a:p>
          <a:r>
            <a:rPr lang="en-GB" b="1"/>
            <a:t>Support for staff</a:t>
          </a:r>
          <a:endParaRPr lang="en-GB"/>
        </a:p>
      </dgm:t>
    </dgm:pt>
    <dgm:pt modelId="{2DA86597-6CBB-4D4F-A1B2-13DE8E2B5961}" type="parTrans" cxnId="{F0875A5B-ACE0-4056-9B51-EEF03D8252CE}">
      <dgm:prSet/>
      <dgm:spPr/>
      <dgm:t>
        <a:bodyPr/>
        <a:lstStyle/>
        <a:p>
          <a:endParaRPr lang="en-GB" sz="2000"/>
        </a:p>
      </dgm:t>
    </dgm:pt>
    <dgm:pt modelId="{2E4D81D1-B0D1-4877-9E40-9C769F5A0CBE}" type="sibTrans" cxnId="{F0875A5B-ACE0-4056-9B51-EEF03D8252CE}">
      <dgm:prSet/>
      <dgm:spPr/>
      <dgm:t>
        <a:bodyPr/>
        <a:lstStyle/>
        <a:p>
          <a:endParaRPr lang="en-GB"/>
        </a:p>
      </dgm:t>
    </dgm:pt>
    <dgm:pt modelId="{6A15AD32-58B1-45E5-B6A1-F22BF237BA6A}">
      <dgm:prSet/>
      <dgm:spPr/>
      <dgm:t>
        <a:bodyPr/>
        <a:lstStyle/>
        <a:p>
          <a:r>
            <a:rPr lang="en-GB" b="1"/>
            <a:t>Best practice </a:t>
          </a:r>
        </a:p>
      </dgm:t>
    </dgm:pt>
    <dgm:pt modelId="{6DD29828-A74F-4A2C-A3AB-720342CA7FDB}" type="parTrans" cxnId="{9B23D427-061A-4C64-A1A5-E3C2B186E26E}">
      <dgm:prSet/>
      <dgm:spPr/>
      <dgm:t>
        <a:bodyPr/>
        <a:lstStyle/>
        <a:p>
          <a:endParaRPr lang="en-GB" sz="2000"/>
        </a:p>
      </dgm:t>
    </dgm:pt>
    <dgm:pt modelId="{E3F0C5F5-1046-4412-97E6-0C1CCEED8A9B}" type="sibTrans" cxnId="{9B23D427-061A-4C64-A1A5-E3C2B186E26E}">
      <dgm:prSet/>
      <dgm:spPr/>
      <dgm:t>
        <a:bodyPr/>
        <a:lstStyle/>
        <a:p>
          <a:endParaRPr lang="en-GB"/>
        </a:p>
      </dgm:t>
    </dgm:pt>
    <dgm:pt modelId="{EF8E25D4-5E1B-4B01-8AA9-25B8EFAEF807}">
      <dgm:prSet/>
      <dgm:spPr/>
      <dgm:t>
        <a:bodyPr/>
        <a:lstStyle/>
        <a:p>
          <a:r>
            <a:rPr lang="en-GB" b="1"/>
            <a:t>Policy issues</a:t>
          </a:r>
          <a:endParaRPr lang="en-GB"/>
        </a:p>
      </dgm:t>
    </dgm:pt>
    <dgm:pt modelId="{33C939FC-E58E-41CF-8937-BB87356E7BFF}" type="parTrans" cxnId="{9D7A8D63-D938-4500-A96A-EC7307730B01}">
      <dgm:prSet/>
      <dgm:spPr/>
      <dgm:t>
        <a:bodyPr/>
        <a:lstStyle/>
        <a:p>
          <a:endParaRPr lang="en-GB" sz="2000"/>
        </a:p>
      </dgm:t>
    </dgm:pt>
    <dgm:pt modelId="{C67819BE-9E18-4105-A999-92EDCE16FDE1}" type="sibTrans" cxnId="{9D7A8D63-D938-4500-A96A-EC7307730B01}">
      <dgm:prSet/>
      <dgm:spPr/>
      <dgm:t>
        <a:bodyPr/>
        <a:lstStyle/>
        <a:p>
          <a:endParaRPr lang="en-GB"/>
        </a:p>
      </dgm:t>
    </dgm:pt>
    <dgm:pt modelId="{F597DE16-EB81-442A-B087-7BF2635F9EB8}">
      <dgm:prSet/>
      <dgm:spPr/>
      <dgm:t>
        <a:bodyPr/>
        <a:lstStyle/>
        <a:p>
          <a:r>
            <a:rPr lang="en-GB" b="1" dirty="0"/>
            <a:t>Focus appropriate resources</a:t>
          </a:r>
          <a:endParaRPr lang="en-GB" dirty="0"/>
        </a:p>
      </dgm:t>
    </dgm:pt>
    <dgm:pt modelId="{00354DB6-6248-45A3-9CB1-45F36AFB3B47}" type="parTrans" cxnId="{6D2A053B-4F33-4C16-808A-21B791F9A098}">
      <dgm:prSet/>
      <dgm:spPr/>
      <dgm:t>
        <a:bodyPr/>
        <a:lstStyle/>
        <a:p>
          <a:endParaRPr lang="en-GB" sz="2000"/>
        </a:p>
      </dgm:t>
    </dgm:pt>
    <dgm:pt modelId="{C504E9B7-B78E-402F-BEDB-97CDBB83570F}" type="sibTrans" cxnId="{6D2A053B-4F33-4C16-808A-21B791F9A098}">
      <dgm:prSet/>
      <dgm:spPr/>
      <dgm:t>
        <a:bodyPr/>
        <a:lstStyle/>
        <a:p>
          <a:endParaRPr lang="en-GB"/>
        </a:p>
      </dgm:t>
    </dgm:pt>
    <dgm:pt modelId="{61F42C86-C0C0-479D-A200-5747B9C71AC7}" type="pres">
      <dgm:prSet presAssocID="{F814CDA9-851F-44B3-A9CC-E26E469511F8}" presName="vert0" presStyleCnt="0">
        <dgm:presLayoutVars>
          <dgm:dir/>
          <dgm:animOne val="branch"/>
          <dgm:animLvl val="lvl"/>
        </dgm:presLayoutVars>
      </dgm:prSet>
      <dgm:spPr/>
    </dgm:pt>
    <dgm:pt modelId="{CA5BCEE1-F413-4867-BDEA-8F6AA9A9D9A5}" type="pres">
      <dgm:prSet presAssocID="{82F01D1A-510F-45D6-AFCD-E23F98BF3B2A}" presName="thickLine" presStyleLbl="alignNode1" presStyleIdx="0" presStyleCnt="9"/>
      <dgm:spPr/>
    </dgm:pt>
    <dgm:pt modelId="{9D764FBB-0454-41DB-9825-84BE4C650C85}" type="pres">
      <dgm:prSet presAssocID="{82F01D1A-510F-45D6-AFCD-E23F98BF3B2A}" presName="horz1" presStyleCnt="0"/>
      <dgm:spPr/>
    </dgm:pt>
    <dgm:pt modelId="{9849A815-A3F8-4462-858B-4EBE008DBA19}" type="pres">
      <dgm:prSet presAssocID="{82F01D1A-510F-45D6-AFCD-E23F98BF3B2A}" presName="tx1" presStyleLbl="revTx" presStyleIdx="0" presStyleCnt="9"/>
      <dgm:spPr/>
    </dgm:pt>
    <dgm:pt modelId="{31DA083B-CA80-4856-B1A5-2B55D3F0B6D5}" type="pres">
      <dgm:prSet presAssocID="{82F01D1A-510F-45D6-AFCD-E23F98BF3B2A}" presName="vert1" presStyleCnt="0"/>
      <dgm:spPr/>
    </dgm:pt>
    <dgm:pt modelId="{66D47110-DADB-439F-99CC-19E40A7BBB65}" type="pres">
      <dgm:prSet presAssocID="{C6862BE6-BE84-4809-B60F-CAB8F9578980}" presName="thickLine" presStyleLbl="alignNode1" presStyleIdx="1" presStyleCnt="9"/>
      <dgm:spPr/>
    </dgm:pt>
    <dgm:pt modelId="{E1AF0176-38F0-4D16-ABAF-CD856FCC75F6}" type="pres">
      <dgm:prSet presAssocID="{C6862BE6-BE84-4809-B60F-CAB8F9578980}" presName="horz1" presStyleCnt="0"/>
      <dgm:spPr/>
    </dgm:pt>
    <dgm:pt modelId="{CFCDB1C1-720A-422D-AA23-B7784838B413}" type="pres">
      <dgm:prSet presAssocID="{C6862BE6-BE84-4809-B60F-CAB8F9578980}" presName="tx1" presStyleLbl="revTx" presStyleIdx="1" presStyleCnt="9"/>
      <dgm:spPr/>
    </dgm:pt>
    <dgm:pt modelId="{25DA0234-230F-4F5E-BC15-3215AD5083D7}" type="pres">
      <dgm:prSet presAssocID="{C6862BE6-BE84-4809-B60F-CAB8F9578980}" presName="vert1" presStyleCnt="0"/>
      <dgm:spPr/>
    </dgm:pt>
    <dgm:pt modelId="{230703D7-BDF6-4FF9-BA44-FA0F986F6760}" type="pres">
      <dgm:prSet presAssocID="{785FED25-20D5-4571-A421-6EE44F31E1E8}" presName="thickLine" presStyleLbl="alignNode1" presStyleIdx="2" presStyleCnt="9"/>
      <dgm:spPr/>
    </dgm:pt>
    <dgm:pt modelId="{C83C42DB-9ABD-4081-B093-875B08F72887}" type="pres">
      <dgm:prSet presAssocID="{785FED25-20D5-4571-A421-6EE44F31E1E8}" presName="horz1" presStyleCnt="0"/>
      <dgm:spPr/>
    </dgm:pt>
    <dgm:pt modelId="{58230477-C6CB-46C1-9E90-3012B9F93F00}" type="pres">
      <dgm:prSet presAssocID="{785FED25-20D5-4571-A421-6EE44F31E1E8}" presName="tx1" presStyleLbl="revTx" presStyleIdx="2" presStyleCnt="9"/>
      <dgm:spPr/>
    </dgm:pt>
    <dgm:pt modelId="{21DDB479-5FC7-4841-806B-28E7DAE9D881}" type="pres">
      <dgm:prSet presAssocID="{785FED25-20D5-4571-A421-6EE44F31E1E8}" presName="vert1" presStyleCnt="0"/>
      <dgm:spPr/>
    </dgm:pt>
    <dgm:pt modelId="{656D30A5-EFFF-456B-B348-1A44EE7543CB}" type="pres">
      <dgm:prSet presAssocID="{3802CF09-7A80-4B40-B0D7-82D9FED7553E}" presName="thickLine" presStyleLbl="alignNode1" presStyleIdx="3" presStyleCnt="9"/>
      <dgm:spPr/>
    </dgm:pt>
    <dgm:pt modelId="{E65E6544-AD88-49DE-816A-13CF5757DC0A}" type="pres">
      <dgm:prSet presAssocID="{3802CF09-7A80-4B40-B0D7-82D9FED7553E}" presName="horz1" presStyleCnt="0"/>
      <dgm:spPr/>
    </dgm:pt>
    <dgm:pt modelId="{042CE47C-534B-461D-9678-68237C5C165D}" type="pres">
      <dgm:prSet presAssocID="{3802CF09-7A80-4B40-B0D7-82D9FED7553E}" presName="tx1" presStyleLbl="revTx" presStyleIdx="3" presStyleCnt="9"/>
      <dgm:spPr/>
    </dgm:pt>
    <dgm:pt modelId="{9A765A4B-745D-4E6E-B68F-1CCDDD1FFD58}" type="pres">
      <dgm:prSet presAssocID="{3802CF09-7A80-4B40-B0D7-82D9FED7553E}" presName="vert1" presStyleCnt="0"/>
      <dgm:spPr/>
    </dgm:pt>
    <dgm:pt modelId="{C1C2DD67-554E-4E1A-A51F-F26C9540ECD4}" type="pres">
      <dgm:prSet presAssocID="{2E7285BA-E79F-4887-B610-A6749E43F4FA}" presName="thickLine" presStyleLbl="alignNode1" presStyleIdx="4" presStyleCnt="9"/>
      <dgm:spPr/>
    </dgm:pt>
    <dgm:pt modelId="{997077C2-EEF4-4FC9-8989-B95B8D0C89C6}" type="pres">
      <dgm:prSet presAssocID="{2E7285BA-E79F-4887-B610-A6749E43F4FA}" presName="horz1" presStyleCnt="0"/>
      <dgm:spPr/>
    </dgm:pt>
    <dgm:pt modelId="{12BE8C2F-18F2-413C-B407-4545604D77CE}" type="pres">
      <dgm:prSet presAssocID="{2E7285BA-E79F-4887-B610-A6749E43F4FA}" presName="tx1" presStyleLbl="revTx" presStyleIdx="4" presStyleCnt="9"/>
      <dgm:spPr/>
    </dgm:pt>
    <dgm:pt modelId="{D6FDC324-5900-4975-84CD-3FF783E751D8}" type="pres">
      <dgm:prSet presAssocID="{2E7285BA-E79F-4887-B610-A6749E43F4FA}" presName="vert1" presStyleCnt="0"/>
      <dgm:spPr/>
    </dgm:pt>
    <dgm:pt modelId="{524826A1-4139-4CAF-A115-D92EA34455B3}" type="pres">
      <dgm:prSet presAssocID="{43351AC1-E164-495F-A7A9-ECF0F2ACCA8A}" presName="thickLine" presStyleLbl="alignNode1" presStyleIdx="5" presStyleCnt="9"/>
      <dgm:spPr/>
    </dgm:pt>
    <dgm:pt modelId="{CE76E0A9-5680-4EC8-9D83-F30EB1E3E573}" type="pres">
      <dgm:prSet presAssocID="{43351AC1-E164-495F-A7A9-ECF0F2ACCA8A}" presName="horz1" presStyleCnt="0"/>
      <dgm:spPr/>
    </dgm:pt>
    <dgm:pt modelId="{FAF451A9-A7ED-4876-AD4C-A859906DD694}" type="pres">
      <dgm:prSet presAssocID="{43351AC1-E164-495F-A7A9-ECF0F2ACCA8A}" presName="tx1" presStyleLbl="revTx" presStyleIdx="5" presStyleCnt="9"/>
      <dgm:spPr/>
    </dgm:pt>
    <dgm:pt modelId="{2AD20317-17A8-4C7D-849D-0A38B0E7F18F}" type="pres">
      <dgm:prSet presAssocID="{43351AC1-E164-495F-A7A9-ECF0F2ACCA8A}" presName="vert1" presStyleCnt="0"/>
      <dgm:spPr/>
    </dgm:pt>
    <dgm:pt modelId="{6D8C7948-F9E3-4F08-A6D7-63A70B7061BB}" type="pres">
      <dgm:prSet presAssocID="{6A15AD32-58B1-45E5-B6A1-F22BF237BA6A}" presName="thickLine" presStyleLbl="alignNode1" presStyleIdx="6" presStyleCnt="9"/>
      <dgm:spPr/>
    </dgm:pt>
    <dgm:pt modelId="{B69949C4-B954-45A3-9F90-5B3CF34BBB9E}" type="pres">
      <dgm:prSet presAssocID="{6A15AD32-58B1-45E5-B6A1-F22BF237BA6A}" presName="horz1" presStyleCnt="0"/>
      <dgm:spPr/>
    </dgm:pt>
    <dgm:pt modelId="{F5075C29-D9FE-44B5-9E04-4D8899A89212}" type="pres">
      <dgm:prSet presAssocID="{6A15AD32-58B1-45E5-B6A1-F22BF237BA6A}" presName="tx1" presStyleLbl="revTx" presStyleIdx="6" presStyleCnt="9"/>
      <dgm:spPr/>
    </dgm:pt>
    <dgm:pt modelId="{D56C2797-50AF-4BCB-9F2F-E73ABA697B1C}" type="pres">
      <dgm:prSet presAssocID="{6A15AD32-58B1-45E5-B6A1-F22BF237BA6A}" presName="vert1" presStyleCnt="0"/>
      <dgm:spPr/>
    </dgm:pt>
    <dgm:pt modelId="{9ECAE250-971A-409C-BCE2-F2D2EBDC31EE}" type="pres">
      <dgm:prSet presAssocID="{EF8E25D4-5E1B-4B01-8AA9-25B8EFAEF807}" presName="thickLine" presStyleLbl="alignNode1" presStyleIdx="7" presStyleCnt="9"/>
      <dgm:spPr/>
    </dgm:pt>
    <dgm:pt modelId="{51AFF175-0069-4747-87C5-E4AA3E59E2F9}" type="pres">
      <dgm:prSet presAssocID="{EF8E25D4-5E1B-4B01-8AA9-25B8EFAEF807}" presName="horz1" presStyleCnt="0"/>
      <dgm:spPr/>
    </dgm:pt>
    <dgm:pt modelId="{E23D4AD6-3E86-462A-B8A6-F9ECB82DB786}" type="pres">
      <dgm:prSet presAssocID="{EF8E25D4-5E1B-4B01-8AA9-25B8EFAEF807}" presName="tx1" presStyleLbl="revTx" presStyleIdx="7" presStyleCnt="9"/>
      <dgm:spPr/>
    </dgm:pt>
    <dgm:pt modelId="{47C5D353-8133-4B9A-BEC9-19F409B468A9}" type="pres">
      <dgm:prSet presAssocID="{EF8E25D4-5E1B-4B01-8AA9-25B8EFAEF807}" presName="vert1" presStyleCnt="0"/>
      <dgm:spPr/>
    </dgm:pt>
    <dgm:pt modelId="{261A61A4-B8A4-46E3-B984-EF6EF5235C16}" type="pres">
      <dgm:prSet presAssocID="{F597DE16-EB81-442A-B087-7BF2635F9EB8}" presName="thickLine" presStyleLbl="alignNode1" presStyleIdx="8" presStyleCnt="9"/>
      <dgm:spPr/>
    </dgm:pt>
    <dgm:pt modelId="{F36373B1-7623-4F44-96A0-90EF97521052}" type="pres">
      <dgm:prSet presAssocID="{F597DE16-EB81-442A-B087-7BF2635F9EB8}" presName="horz1" presStyleCnt="0"/>
      <dgm:spPr/>
    </dgm:pt>
    <dgm:pt modelId="{FB18A195-6607-4B28-986B-44DE83E8AC55}" type="pres">
      <dgm:prSet presAssocID="{F597DE16-EB81-442A-B087-7BF2635F9EB8}" presName="tx1" presStyleLbl="revTx" presStyleIdx="8" presStyleCnt="9"/>
      <dgm:spPr/>
    </dgm:pt>
    <dgm:pt modelId="{8E2840A8-9B03-4ABF-A4B1-4265241B1618}" type="pres">
      <dgm:prSet presAssocID="{F597DE16-EB81-442A-B087-7BF2635F9EB8}" presName="vert1" presStyleCnt="0"/>
      <dgm:spPr/>
    </dgm:pt>
  </dgm:ptLst>
  <dgm:cxnLst>
    <dgm:cxn modelId="{11E71003-FC43-4A45-BE6A-7ACBAEC564E6}" type="presOf" srcId="{2E7285BA-E79F-4887-B610-A6749E43F4FA}" destId="{12BE8C2F-18F2-413C-B407-4545604D77CE}" srcOrd="0" destOrd="0" presId="urn:microsoft.com/office/officeart/2008/layout/LinedList"/>
    <dgm:cxn modelId="{9B23D427-061A-4C64-A1A5-E3C2B186E26E}" srcId="{F814CDA9-851F-44B3-A9CC-E26E469511F8}" destId="{6A15AD32-58B1-45E5-B6A1-F22BF237BA6A}" srcOrd="6" destOrd="0" parTransId="{6DD29828-A74F-4A2C-A3AB-720342CA7FDB}" sibTransId="{E3F0C5F5-1046-4412-97E6-0C1CCEED8A9B}"/>
    <dgm:cxn modelId="{4B4F492B-05A1-438F-AB38-A8E5609D96BF}" type="presOf" srcId="{82F01D1A-510F-45D6-AFCD-E23F98BF3B2A}" destId="{9849A815-A3F8-4462-858B-4EBE008DBA19}" srcOrd="0" destOrd="0" presId="urn:microsoft.com/office/officeart/2008/layout/LinedList"/>
    <dgm:cxn modelId="{A51E9934-F6BE-43E5-BFFF-DA9841F032DE}" type="presOf" srcId="{F597DE16-EB81-442A-B087-7BF2635F9EB8}" destId="{FB18A195-6607-4B28-986B-44DE83E8AC55}" srcOrd="0" destOrd="0" presId="urn:microsoft.com/office/officeart/2008/layout/LinedList"/>
    <dgm:cxn modelId="{6D2A053B-4F33-4C16-808A-21B791F9A098}" srcId="{F814CDA9-851F-44B3-A9CC-E26E469511F8}" destId="{F597DE16-EB81-442A-B087-7BF2635F9EB8}" srcOrd="8" destOrd="0" parTransId="{00354DB6-6248-45A3-9CB1-45F36AFB3B47}" sibTransId="{C504E9B7-B78E-402F-BEDB-97CDBB83570F}"/>
    <dgm:cxn modelId="{F0875A5B-ACE0-4056-9B51-EEF03D8252CE}" srcId="{F814CDA9-851F-44B3-A9CC-E26E469511F8}" destId="{43351AC1-E164-495F-A7A9-ECF0F2ACCA8A}" srcOrd="5" destOrd="0" parTransId="{2DA86597-6CBB-4D4F-A1B2-13DE8E2B5961}" sibTransId="{2E4D81D1-B0D1-4877-9E40-9C769F5A0CBE}"/>
    <dgm:cxn modelId="{60FE155C-3F04-4F4F-B94D-DC3DED0688EF}" srcId="{F814CDA9-851F-44B3-A9CC-E26E469511F8}" destId="{C6862BE6-BE84-4809-B60F-CAB8F9578980}" srcOrd="1" destOrd="0" parTransId="{99325CD5-F301-40EB-87C5-29449179E900}" sibTransId="{5061A915-F3E5-4108-A0BD-CC3B661FE90C}"/>
    <dgm:cxn modelId="{8D194943-0541-40AE-A094-90F3755F4EA8}" type="presOf" srcId="{6A15AD32-58B1-45E5-B6A1-F22BF237BA6A}" destId="{F5075C29-D9FE-44B5-9E04-4D8899A89212}" srcOrd="0" destOrd="0" presId="urn:microsoft.com/office/officeart/2008/layout/LinedList"/>
    <dgm:cxn modelId="{9D7A8D63-D938-4500-A96A-EC7307730B01}" srcId="{F814CDA9-851F-44B3-A9CC-E26E469511F8}" destId="{EF8E25D4-5E1B-4B01-8AA9-25B8EFAEF807}" srcOrd="7" destOrd="0" parTransId="{33C939FC-E58E-41CF-8937-BB87356E7BFF}" sibTransId="{C67819BE-9E18-4105-A999-92EDCE16FDE1}"/>
    <dgm:cxn modelId="{1D2CD44A-C13E-41D3-A44D-90BE9FE27883}" type="presOf" srcId="{785FED25-20D5-4571-A421-6EE44F31E1E8}" destId="{58230477-C6CB-46C1-9E90-3012B9F93F00}" srcOrd="0" destOrd="0" presId="urn:microsoft.com/office/officeart/2008/layout/LinedList"/>
    <dgm:cxn modelId="{2A6E4475-995A-41D8-BADE-D20AF65643E1}" srcId="{F814CDA9-851F-44B3-A9CC-E26E469511F8}" destId="{785FED25-20D5-4571-A421-6EE44F31E1E8}" srcOrd="2" destOrd="0" parTransId="{8F0211D0-8CCF-4A98-9CF4-CBBBE4FD26C0}" sibTransId="{8CBF77CF-40BA-4BC3-8257-3534AFD03189}"/>
    <dgm:cxn modelId="{61E9B485-D523-4DBB-8377-2C1BF0BE3F45}" type="presOf" srcId="{43351AC1-E164-495F-A7A9-ECF0F2ACCA8A}" destId="{FAF451A9-A7ED-4876-AD4C-A859906DD694}" srcOrd="0" destOrd="0" presId="urn:microsoft.com/office/officeart/2008/layout/LinedList"/>
    <dgm:cxn modelId="{9B72EB85-9CB9-4508-8FBA-62574009E0AA}" type="presOf" srcId="{EF8E25D4-5E1B-4B01-8AA9-25B8EFAEF807}" destId="{E23D4AD6-3E86-462A-B8A6-F9ECB82DB786}" srcOrd="0" destOrd="0" presId="urn:microsoft.com/office/officeart/2008/layout/LinedList"/>
    <dgm:cxn modelId="{80F68F8B-D733-4B06-A6F4-10683F6D6935}" srcId="{F814CDA9-851F-44B3-A9CC-E26E469511F8}" destId="{82F01D1A-510F-45D6-AFCD-E23F98BF3B2A}" srcOrd="0" destOrd="0" parTransId="{6D52DA7A-093E-484B-9DC5-97F0C93E8FA1}" sibTransId="{DD515AE9-DE0E-4A99-A767-4CACE367EBBA}"/>
    <dgm:cxn modelId="{786513A0-3E4F-47E7-B0FA-DCA46ED5EFB9}" srcId="{F814CDA9-851F-44B3-A9CC-E26E469511F8}" destId="{3802CF09-7A80-4B40-B0D7-82D9FED7553E}" srcOrd="3" destOrd="0" parTransId="{EC0D2BA2-3D00-4FFB-B75D-EDC4A1470D4B}" sibTransId="{488BC34C-1E16-4726-A3A2-33625D1E296C}"/>
    <dgm:cxn modelId="{65014CBE-FB6D-4C59-8181-11F76352D2CB}" type="presOf" srcId="{C6862BE6-BE84-4809-B60F-CAB8F9578980}" destId="{CFCDB1C1-720A-422D-AA23-B7784838B413}" srcOrd="0" destOrd="0" presId="urn:microsoft.com/office/officeart/2008/layout/LinedList"/>
    <dgm:cxn modelId="{33D09FC0-D3E1-490F-B493-966FB8782A55}" srcId="{F814CDA9-851F-44B3-A9CC-E26E469511F8}" destId="{2E7285BA-E79F-4887-B610-A6749E43F4FA}" srcOrd="4" destOrd="0" parTransId="{4249ABA9-C72A-47F5-AF55-5C71A19BDDB9}" sibTransId="{B63686A6-0837-4A20-ABC1-0ABC4F1D28C8}"/>
    <dgm:cxn modelId="{2DE908C4-BF74-4CB7-A030-C663A5C4B112}" type="presOf" srcId="{3802CF09-7A80-4B40-B0D7-82D9FED7553E}" destId="{042CE47C-534B-461D-9678-68237C5C165D}" srcOrd="0" destOrd="0" presId="urn:microsoft.com/office/officeart/2008/layout/LinedList"/>
    <dgm:cxn modelId="{09B317F8-26C1-437B-B1BC-22BFEEBF4275}" type="presOf" srcId="{F814CDA9-851F-44B3-A9CC-E26E469511F8}" destId="{61F42C86-C0C0-479D-A200-5747B9C71AC7}" srcOrd="0" destOrd="0" presId="urn:microsoft.com/office/officeart/2008/layout/LinedList"/>
    <dgm:cxn modelId="{E0F9DA86-AB26-4088-BCF4-2382D159CAFD}" type="presParOf" srcId="{61F42C86-C0C0-479D-A200-5747B9C71AC7}" destId="{CA5BCEE1-F413-4867-BDEA-8F6AA9A9D9A5}" srcOrd="0" destOrd="0" presId="urn:microsoft.com/office/officeart/2008/layout/LinedList"/>
    <dgm:cxn modelId="{3AD6FBB7-6B55-4DDD-9BBA-C75F9B97B5A0}" type="presParOf" srcId="{61F42C86-C0C0-479D-A200-5747B9C71AC7}" destId="{9D764FBB-0454-41DB-9825-84BE4C650C85}" srcOrd="1" destOrd="0" presId="urn:microsoft.com/office/officeart/2008/layout/LinedList"/>
    <dgm:cxn modelId="{7FA7E0CE-3621-4AC1-A3D8-20F33DCD924A}" type="presParOf" srcId="{9D764FBB-0454-41DB-9825-84BE4C650C85}" destId="{9849A815-A3F8-4462-858B-4EBE008DBA19}" srcOrd="0" destOrd="0" presId="urn:microsoft.com/office/officeart/2008/layout/LinedList"/>
    <dgm:cxn modelId="{50201CB9-607D-4FA3-A94E-8ACEC909A517}" type="presParOf" srcId="{9D764FBB-0454-41DB-9825-84BE4C650C85}" destId="{31DA083B-CA80-4856-B1A5-2B55D3F0B6D5}" srcOrd="1" destOrd="0" presId="urn:microsoft.com/office/officeart/2008/layout/LinedList"/>
    <dgm:cxn modelId="{EF5E3765-275F-4DD4-B5C6-006ABC4B2BC7}" type="presParOf" srcId="{61F42C86-C0C0-479D-A200-5747B9C71AC7}" destId="{66D47110-DADB-439F-99CC-19E40A7BBB65}" srcOrd="2" destOrd="0" presId="urn:microsoft.com/office/officeart/2008/layout/LinedList"/>
    <dgm:cxn modelId="{3D5E6DA9-6B7C-46D3-AC98-BFC6F6D8C49E}" type="presParOf" srcId="{61F42C86-C0C0-479D-A200-5747B9C71AC7}" destId="{E1AF0176-38F0-4D16-ABAF-CD856FCC75F6}" srcOrd="3" destOrd="0" presId="urn:microsoft.com/office/officeart/2008/layout/LinedList"/>
    <dgm:cxn modelId="{2E36838C-199C-46D7-87DC-BD86CA528767}" type="presParOf" srcId="{E1AF0176-38F0-4D16-ABAF-CD856FCC75F6}" destId="{CFCDB1C1-720A-422D-AA23-B7784838B413}" srcOrd="0" destOrd="0" presId="urn:microsoft.com/office/officeart/2008/layout/LinedList"/>
    <dgm:cxn modelId="{D109F377-80BF-4DF9-9934-DCCCAFFF3A13}" type="presParOf" srcId="{E1AF0176-38F0-4D16-ABAF-CD856FCC75F6}" destId="{25DA0234-230F-4F5E-BC15-3215AD5083D7}" srcOrd="1" destOrd="0" presId="urn:microsoft.com/office/officeart/2008/layout/LinedList"/>
    <dgm:cxn modelId="{6C7297CF-F1FB-41FE-B535-3670CC3FC081}" type="presParOf" srcId="{61F42C86-C0C0-479D-A200-5747B9C71AC7}" destId="{230703D7-BDF6-4FF9-BA44-FA0F986F6760}" srcOrd="4" destOrd="0" presId="urn:microsoft.com/office/officeart/2008/layout/LinedList"/>
    <dgm:cxn modelId="{F72BBD93-D6A1-40EC-9492-382813365E4C}" type="presParOf" srcId="{61F42C86-C0C0-479D-A200-5747B9C71AC7}" destId="{C83C42DB-9ABD-4081-B093-875B08F72887}" srcOrd="5" destOrd="0" presId="urn:microsoft.com/office/officeart/2008/layout/LinedList"/>
    <dgm:cxn modelId="{533407D0-AD22-4DBB-A72D-F1BD6F535EEA}" type="presParOf" srcId="{C83C42DB-9ABD-4081-B093-875B08F72887}" destId="{58230477-C6CB-46C1-9E90-3012B9F93F00}" srcOrd="0" destOrd="0" presId="urn:microsoft.com/office/officeart/2008/layout/LinedList"/>
    <dgm:cxn modelId="{370302C9-A082-4782-A45D-9EEE34C69D6C}" type="presParOf" srcId="{C83C42DB-9ABD-4081-B093-875B08F72887}" destId="{21DDB479-5FC7-4841-806B-28E7DAE9D881}" srcOrd="1" destOrd="0" presId="urn:microsoft.com/office/officeart/2008/layout/LinedList"/>
    <dgm:cxn modelId="{FE4A053B-0BDA-4A27-BCF2-E8C1452F2A6A}" type="presParOf" srcId="{61F42C86-C0C0-479D-A200-5747B9C71AC7}" destId="{656D30A5-EFFF-456B-B348-1A44EE7543CB}" srcOrd="6" destOrd="0" presId="urn:microsoft.com/office/officeart/2008/layout/LinedList"/>
    <dgm:cxn modelId="{DBC5B2B2-7747-4CB1-B1CE-7910C9CBDCD5}" type="presParOf" srcId="{61F42C86-C0C0-479D-A200-5747B9C71AC7}" destId="{E65E6544-AD88-49DE-816A-13CF5757DC0A}" srcOrd="7" destOrd="0" presId="urn:microsoft.com/office/officeart/2008/layout/LinedList"/>
    <dgm:cxn modelId="{6EE4D611-F68A-4D85-ADEB-4AB17BC458A4}" type="presParOf" srcId="{E65E6544-AD88-49DE-816A-13CF5757DC0A}" destId="{042CE47C-534B-461D-9678-68237C5C165D}" srcOrd="0" destOrd="0" presId="urn:microsoft.com/office/officeart/2008/layout/LinedList"/>
    <dgm:cxn modelId="{ECB9A3E0-D079-4EEC-A461-1142C422DEF3}" type="presParOf" srcId="{E65E6544-AD88-49DE-816A-13CF5757DC0A}" destId="{9A765A4B-745D-4E6E-B68F-1CCDDD1FFD58}" srcOrd="1" destOrd="0" presId="urn:microsoft.com/office/officeart/2008/layout/LinedList"/>
    <dgm:cxn modelId="{A080096E-6828-4910-9007-92E7250911E6}" type="presParOf" srcId="{61F42C86-C0C0-479D-A200-5747B9C71AC7}" destId="{C1C2DD67-554E-4E1A-A51F-F26C9540ECD4}" srcOrd="8" destOrd="0" presId="urn:microsoft.com/office/officeart/2008/layout/LinedList"/>
    <dgm:cxn modelId="{6E2FBBD7-E79D-4B71-95EB-F5B80B3F9D32}" type="presParOf" srcId="{61F42C86-C0C0-479D-A200-5747B9C71AC7}" destId="{997077C2-EEF4-4FC9-8989-B95B8D0C89C6}" srcOrd="9" destOrd="0" presId="urn:microsoft.com/office/officeart/2008/layout/LinedList"/>
    <dgm:cxn modelId="{6C5B5F7C-57AD-4537-A80D-E502CCF836D8}" type="presParOf" srcId="{997077C2-EEF4-4FC9-8989-B95B8D0C89C6}" destId="{12BE8C2F-18F2-413C-B407-4545604D77CE}" srcOrd="0" destOrd="0" presId="urn:microsoft.com/office/officeart/2008/layout/LinedList"/>
    <dgm:cxn modelId="{683017B0-B1DE-4B48-BC19-DB680A72BB5E}" type="presParOf" srcId="{997077C2-EEF4-4FC9-8989-B95B8D0C89C6}" destId="{D6FDC324-5900-4975-84CD-3FF783E751D8}" srcOrd="1" destOrd="0" presId="urn:microsoft.com/office/officeart/2008/layout/LinedList"/>
    <dgm:cxn modelId="{FF68363D-1659-4241-8FF2-9A1EF6093DC1}" type="presParOf" srcId="{61F42C86-C0C0-479D-A200-5747B9C71AC7}" destId="{524826A1-4139-4CAF-A115-D92EA34455B3}" srcOrd="10" destOrd="0" presId="urn:microsoft.com/office/officeart/2008/layout/LinedList"/>
    <dgm:cxn modelId="{960A1106-9DFF-455C-8488-403EFBAAACBC}" type="presParOf" srcId="{61F42C86-C0C0-479D-A200-5747B9C71AC7}" destId="{CE76E0A9-5680-4EC8-9D83-F30EB1E3E573}" srcOrd="11" destOrd="0" presId="urn:microsoft.com/office/officeart/2008/layout/LinedList"/>
    <dgm:cxn modelId="{5B25D234-2487-4185-9A5C-DC8E0B2C2719}" type="presParOf" srcId="{CE76E0A9-5680-4EC8-9D83-F30EB1E3E573}" destId="{FAF451A9-A7ED-4876-AD4C-A859906DD694}" srcOrd="0" destOrd="0" presId="urn:microsoft.com/office/officeart/2008/layout/LinedList"/>
    <dgm:cxn modelId="{B377B297-8BBB-4D33-94CF-EAB0FEC58A86}" type="presParOf" srcId="{CE76E0A9-5680-4EC8-9D83-F30EB1E3E573}" destId="{2AD20317-17A8-4C7D-849D-0A38B0E7F18F}" srcOrd="1" destOrd="0" presId="urn:microsoft.com/office/officeart/2008/layout/LinedList"/>
    <dgm:cxn modelId="{E3B673E9-E439-4DC3-8B6F-FD200EB01483}" type="presParOf" srcId="{61F42C86-C0C0-479D-A200-5747B9C71AC7}" destId="{6D8C7948-F9E3-4F08-A6D7-63A70B7061BB}" srcOrd="12" destOrd="0" presId="urn:microsoft.com/office/officeart/2008/layout/LinedList"/>
    <dgm:cxn modelId="{BFDE57F8-F140-4F41-982D-CE1216118D37}" type="presParOf" srcId="{61F42C86-C0C0-479D-A200-5747B9C71AC7}" destId="{B69949C4-B954-45A3-9F90-5B3CF34BBB9E}" srcOrd="13" destOrd="0" presId="urn:microsoft.com/office/officeart/2008/layout/LinedList"/>
    <dgm:cxn modelId="{3471DED0-48F3-4CB2-95F8-0E617A298E86}" type="presParOf" srcId="{B69949C4-B954-45A3-9F90-5B3CF34BBB9E}" destId="{F5075C29-D9FE-44B5-9E04-4D8899A89212}" srcOrd="0" destOrd="0" presId="urn:microsoft.com/office/officeart/2008/layout/LinedList"/>
    <dgm:cxn modelId="{6A3CAFC5-2482-4496-BFCB-1617FA6489F9}" type="presParOf" srcId="{B69949C4-B954-45A3-9F90-5B3CF34BBB9E}" destId="{D56C2797-50AF-4BCB-9F2F-E73ABA697B1C}" srcOrd="1" destOrd="0" presId="urn:microsoft.com/office/officeart/2008/layout/LinedList"/>
    <dgm:cxn modelId="{B248DD21-46E4-423D-84FF-F8697611A28F}" type="presParOf" srcId="{61F42C86-C0C0-479D-A200-5747B9C71AC7}" destId="{9ECAE250-971A-409C-BCE2-F2D2EBDC31EE}" srcOrd="14" destOrd="0" presId="urn:microsoft.com/office/officeart/2008/layout/LinedList"/>
    <dgm:cxn modelId="{632C47FC-45DE-4829-9C1F-530DD4195221}" type="presParOf" srcId="{61F42C86-C0C0-479D-A200-5747B9C71AC7}" destId="{51AFF175-0069-4747-87C5-E4AA3E59E2F9}" srcOrd="15" destOrd="0" presId="urn:microsoft.com/office/officeart/2008/layout/LinedList"/>
    <dgm:cxn modelId="{49A2EDA7-8734-4460-84F5-B54AB3044916}" type="presParOf" srcId="{51AFF175-0069-4747-87C5-E4AA3E59E2F9}" destId="{E23D4AD6-3E86-462A-B8A6-F9ECB82DB786}" srcOrd="0" destOrd="0" presId="urn:microsoft.com/office/officeart/2008/layout/LinedList"/>
    <dgm:cxn modelId="{3649B176-1525-430E-BE49-E141B265BF33}" type="presParOf" srcId="{51AFF175-0069-4747-87C5-E4AA3E59E2F9}" destId="{47C5D353-8133-4B9A-BEC9-19F409B468A9}" srcOrd="1" destOrd="0" presId="urn:microsoft.com/office/officeart/2008/layout/LinedList"/>
    <dgm:cxn modelId="{1455A5E2-74FB-46AC-9C2E-C47301E9ED65}" type="presParOf" srcId="{61F42C86-C0C0-479D-A200-5747B9C71AC7}" destId="{261A61A4-B8A4-46E3-B984-EF6EF5235C16}" srcOrd="16" destOrd="0" presId="urn:microsoft.com/office/officeart/2008/layout/LinedList"/>
    <dgm:cxn modelId="{2CE62866-88AC-4B75-A38C-13AA179993E8}" type="presParOf" srcId="{61F42C86-C0C0-479D-A200-5747B9C71AC7}" destId="{F36373B1-7623-4F44-96A0-90EF97521052}" srcOrd="17" destOrd="0" presId="urn:microsoft.com/office/officeart/2008/layout/LinedList"/>
    <dgm:cxn modelId="{35CC1471-E06C-49E4-97D2-1DCCC718AAE2}" type="presParOf" srcId="{F36373B1-7623-4F44-96A0-90EF97521052}" destId="{FB18A195-6607-4B28-986B-44DE83E8AC55}" srcOrd="0" destOrd="0" presId="urn:microsoft.com/office/officeart/2008/layout/LinedList"/>
    <dgm:cxn modelId="{3F8612A5-8D1B-4177-BBF4-64B7B446FBC8}" type="presParOf" srcId="{F36373B1-7623-4F44-96A0-90EF97521052}" destId="{8E2840A8-9B03-4ABF-A4B1-4265241B16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4CDA9-851F-44B3-A9CC-E26E469511F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5E62EB5F-7812-4D96-B2FB-4EE392434A26}">
      <dgm:prSet/>
      <dgm:spPr/>
      <dgm:t>
        <a:bodyPr/>
        <a:lstStyle/>
        <a:p>
          <a:r>
            <a:rPr lang="en-US" dirty="0"/>
            <a:t>Referring agency will present the case</a:t>
          </a:r>
        </a:p>
      </dgm:t>
    </dgm:pt>
    <dgm:pt modelId="{4C1C1D9B-DD43-4BAF-804D-7C1272660E17}" type="parTrans" cxnId="{31270CBF-F2A2-423A-9F7C-FA7971013A83}">
      <dgm:prSet/>
      <dgm:spPr/>
      <dgm:t>
        <a:bodyPr/>
        <a:lstStyle/>
        <a:p>
          <a:endParaRPr lang="en-US"/>
        </a:p>
      </dgm:t>
    </dgm:pt>
    <dgm:pt modelId="{B1DD8312-64A8-436E-88C1-1CC53AB4100C}" type="sibTrans" cxnId="{31270CBF-F2A2-423A-9F7C-FA7971013A83}">
      <dgm:prSet/>
      <dgm:spPr/>
      <dgm:t>
        <a:bodyPr/>
        <a:lstStyle/>
        <a:p>
          <a:endParaRPr lang="en-US"/>
        </a:p>
      </dgm:t>
    </dgm:pt>
    <dgm:pt modelId="{1B59F2C3-937E-4622-BB5E-499203543BDB}">
      <dgm:prSet/>
      <dgm:spPr/>
      <dgm:t>
        <a:bodyPr/>
        <a:lstStyle/>
        <a:p>
          <a:r>
            <a:rPr lang="en-US" dirty="0"/>
            <a:t>All agencies will have researched case prior to the meeting and provide an update at the meeting</a:t>
          </a:r>
        </a:p>
      </dgm:t>
    </dgm:pt>
    <dgm:pt modelId="{FFB29FEA-6AB9-4BAB-969E-0AE162AD08AF}" type="parTrans" cxnId="{011430EB-8105-4A1D-99D9-D4EB18B3CBDE}">
      <dgm:prSet/>
      <dgm:spPr/>
      <dgm:t>
        <a:bodyPr/>
        <a:lstStyle/>
        <a:p>
          <a:endParaRPr lang="en-GB"/>
        </a:p>
      </dgm:t>
    </dgm:pt>
    <dgm:pt modelId="{FBA935D3-EF03-4149-81C5-EF6A2847E0FE}" type="sibTrans" cxnId="{011430EB-8105-4A1D-99D9-D4EB18B3CBDE}">
      <dgm:prSet/>
      <dgm:spPr/>
      <dgm:t>
        <a:bodyPr/>
        <a:lstStyle/>
        <a:p>
          <a:endParaRPr lang="en-GB"/>
        </a:p>
      </dgm:t>
    </dgm:pt>
    <dgm:pt modelId="{1A056EF9-E794-4AE3-AB33-2B42476D89E2}">
      <dgm:prSet/>
      <dgm:spPr/>
      <dgm:t>
        <a:bodyPr/>
        <a:lstStyle/>
        <a:p>
          <a:r>
            <a:rPr lang="en-US" dirty="0"/>
            <a:t>Chair will identify and </a:t>
          </a:r>
          <a:r>
            <a:rPr lang="en-US" dirty="0" err="1"/>
            <a:t>summarise</a:t>
          </a:r>
          <a:r>
            <a:rPr lang="en-US" dirty="0"/>
            <a:t> risks</a:t>
          </a:r>
        </a:p>
      </dgm:t>
    </dgm:pt>
    <dgm:pt modelId="{8EC34162-2411-4C37-B42A-B5FDC09D0EA7}" type="parTrans" cxnId="{151CA4C6-D028-44B8-A182-0337694698A7}">
      <dgm:prSet/>
      <dgm:spPr/>
      <dgm:t>
        <a:bodyPr/>
        <a:lstStyle/>
        <a:p>
          <a:endParaRPr lang="en-GB"/>
        </a:p>
      </dgm:t>
    </dgm:pt>
    <dgm:pt modelId="{C9D96ACE-0E43-4C58-8315-AD66953D1831}" type="sibTrans" cxnId="{151CA4C6-D028-44B8-A182-0337694698A7}">
      <dgm:prSet/>
      <dgm:spPr/>
      <dgm:t>
        <a:bodyPr/>
        <a:lstStyle/>
        <a:p>
          <a:endParaRPr lang="en-GB"/>
        </a:p>
      </dgm:t>
    </dgm:pt>
    <dgm:pt modelId="{4450670D-3F4A-4343-9705-5CE0E80E1572}">
      <dgm:prSet/>
      <dgm:spPr/>
      <dgm:t>
        <a:bodyPr/>
        <a:lstStyle/>
        <a:p>
          <a:r>
            <a:rPr lang="en-US" dirty="0"/>
            <a:t>Actions to address identified risks will be agreed and allocated to the relevant agency</a:t>
          </a:r>
        </a:p>
      </dgm:t>
    </dgm:pt>
    <dgm:pt modelId="{9554CBDB-6695-49E7-8326-8A1757D908B2}" type="parTrans" cxnId="{8C975E02-34D8-42FA-A476-88657C7477F2}">
      <dgm:prSet/>
      <dgm:spPr/>
      <dgm:t>
        <a:bodyPr/>
        <a:lstStyle/>
        <a:p>
          <a:endParaRPr lang="en-GB"/>
        </a:p>
      </dgm:t>
    </dgm:pt>
    <dgm:pt modelId="{EC424DA9-C781-45C8-BA6A-4A7BD73FD4DC}" type="sibTrans" cxnId="{8C975E02-34D8-42FA-A476-88657C7477F2}">
      <dgm:prSet/>
      <dgm:spPr/>
      <dgm:t>
        <a:bodyPr/>
        <a:lstStyle/>
        <a:p>
          <a:endParaRPr lang="en-GB"/>
        </a:p>
      </dgm:t>
    </dgm:pt>
    <dgm:pt modelId="{51272BA6-CEA5-4D70-BD5D-C9DED1C8E19E}">
      <dgm:prSet/>
      <dgm:spPr/>
      <dgm:t>
        <a:bodyPr/>
        <a:lstStyle/>
        <a:p>
          <a:r>
            <a:rPr lang="en-US" dirty="0"/>
            <a:t>Feedback to victim will be agreed</a:t>
          </a:r>
        </a:p>
      </dgm:t>
    </dgm:pt>
    <dgm:pt modelId="{AC6D4CF0-FD61-4911-A310-2A8D122BE87B}" type="parTrans" cxnId="{C422EC53-3B7D-4259-A5EC-A81231DFA8E4}">
      <dgm:prSet/>
      <dgm:spPr/>
      <dgm:t>
        <a:bodyPr/>
        <a:lstStyle/>
        <a:p>
          <a:endParaRPr lang="en-GB"/>
        </a:p>
      </dgm:t>
    </dgm:pt>
    <dgm:pt modelId="{A14BA295-94E2-4E7D-9CBD-FF7E787559DF}" type="sibTrans" cxnId="{C422EC53-3B7D-4259-A5EC-A81231DFA8E4}">
      <dgm:prSet/>
      <dgm:spPr/>
      <dgm:t>
        <a:bodyPr/>
        <a:lstStyle/>
        <a:p>
          <a:endParaRPr lang="en-GB"/>
        </a:p>
      </dgm:t>
    </dgm:pt>
    <dgm:pt modelId="{F66E0493-805A-4EAD-82B2-63CE656992C8}" type="pres">
      <dgm:prSet presAssocID="{F814CDA9-851F-44B3-A9CC-E26E469511F8}" presName="linear" presStyleCnt="0">
        <dgm:presLayoutVars>
          <dgm:animLvl val="lvl"/>
          <dgm:resizeHandles val="exact"/>
        </dgm:presLayoutVars>
      </dgm:prSet>
      <dgm:spPr/>
    </dgm:pt>
    <dgm:pt modelId="{3304415C-DCAF-4299-A66B-3AE8560CBC1E}" type="pres">
      <dgm:prSet presAssocID="{5E62EB5F-7812-4D96-B2FB-4EE392434A26}" presName="parentText" presStyleLbl="node1" presStyleIdx="0" presStyleCnt="5">
        <dgm:presLayoutVars>
          <dgm:chMax val="0"/>
          <dgm:bulletEnabled val="1"/>
        </dgm:presLayoutVars>
      </dgm:prSet>
      <dgm:spPr/>
    </dgm:pt>
    <dgm:pt modelId="{F85E7D0F-8602-4AB7-BC54-44D4FDCA6CBF}" type="pres">
      <dgm:prSet presAssocID="{B1DD8312-64A8-436E-88C1-1CC53AB4100C}" presName="spacer" presStyleCnt="0"/>
      <dgm:spPr/>
    </dgm:pt>
    <dgm:pt modelId="{94DF1498-5207-4A41-89AA-39C4CC244A3B}" type="pres">
      <dgm:prSet presAssocID="{1B59F2C3-937E-4622-BB5E-499203543BDB}" presName="parentText" presStyleLbl="node1" presStyleIdx="1" presStyleCnt="5">
        <dgm:presLayoutVars>
          <dgm:chMax val="0"/>
          <dgm:bulletEnabled val="1"/>
        </dgm:presLayoutVars>
      </dgm:prSet>
      <dgm:spPr/>
    </dgm:pt>
    <dgm:pt modelId="{0A12CC65-C76D-4765-BF94-9122CC884C68}" type="pres">
      <dgm:prSet presAssocID="{FBA935D3-EF03-4149-81C5-EF6A2847E0FE}" presName="spacer" presStyleCnt="0"/>
      <dgm:spPr/>
    </dgm:pt>
    <dgm:pt modelId="{9E46D473-B292-45C8-8A99-C011E39BA92B}" type="pres">
      <dgm:prSet presAssocID="{1A056EF9-E794-4AE3-AB33-2B42476D89E2}" presName="parentText" presStyleLbl="node1" presStyleIdx="2" presStyleCnt="5">
        <dgm:presLayoutVars>
          <dgm:chMax val="0"/>
          <dgm:bulletEnabled val="1"/>
        </dgm:presLayoutVars>
      </dgm:prSet>
      <dgm:spPr/>
    </dgm:pt>
    <dgm:pt modelId="{94F24F1D-B1B3-4AE8-BC38-6AFDA2D11618}" type="pres">
      <dgm:prSet presAssocID="{C9D96ACE-0E43-4C58-8315-AD66953D1831}" presName="spacer" presStyleCnt="0"/>
      <dgm:spPr/>
    </dgm:pt>
    <dgm:pt modelId="{DF1BE168-EFEC-48FE-92F6-2C529CC7A97E}" type="pres">
      <dgm:prSet presAssocID="{4450670D-3F4A-4343-9705-5CE0E80E1572}" presName="parentText" presStyleLbl="node1" presStyleIdx="3" presStyleCnt="5">
        <dgm:presLayoutVars>
          <dgm:chMax val="0"/>
          <dgm:bulletEnabled val="1"/>
        </dgm:presLayoutVars>
      </dgm:prSet>
      <dgm:spPr/>
    </dgm:pt>
    <dgm:pt modelId="{94BF507B-DCC9-4C0C-AA2E-C84E3639E3F6}" type="pres">
      <dgm:prSet presAssocID="{EC424DA9-C781-45C8-BA6A-4A7BD73FD4DC}" presName="spacer" presStyleCnt="0"/>
      <dgm:spPr/>
    </dgm:pt>
    <dgm:pt modelId="{61651346-D6F5-44E8-A88A-3876BFBC000D}" type="pres">
      <dgm:prSet presAssocID="{51272BA6-CEA5-4D70-BD5D-C9DED1C8E19E}" presName="parentText" presStyleLbl="node1" presStyleIdx="4" presStyleCnt="5">
        <dgm:presLayoutVars>
          <dgm:chMax val="0"/>
          <dgm:bulletEnabled val="1"/>
        </dgm:presLayoutVars>
      </dgm:prSet>
      <dgm:spPr/>
    </dgm:pt>
  </dgm:ptLst>
  <dgm:cxnLst>
    <dgm:cxn modelId="{8C975E02-34D8-42FA-A476-88657C7477F2}" srcId="{F814CDA9-851F-44B3-A9CC-E26E469511F8}" destId="{4450670D-3F4A-4343-9705-5CE0E80E1572}" srcOrd="3" destOrd="0" parTransId="{9554CBDB-6695-49E7-8326-8A1757D908B2}" sibTransId="{EC424DA9-C781-45C8-BA6A-4A7BD73FD4DC}"/>
    <dgm:cxn modelId="{A97E5461-B82D-4359-BF96-3205A4233423}" type="presOf" srcId="{4450670D-3F4A-4343-9705-5CE0E80E1572}" destId="{DF1BE168-EFEC-48FE-92F6-2C529CC7A97E}" srcOrd="0" destOrd="0" presId="urn:microsoft.com/office/officeart/2005/8/layout/vList2"/>
    <dgm:cxn modelId="{C422EC53-3B7D-4259-A5EC-A81231DFA8E4}" srcId="{F814CDA9-851F-44B3-A9CC-E26E469511F8}" destId="{51272BA6-CEA5-4D70-BD5D-C9DED1C8E19E}" srcOrd="4" destOrd="0" parTransId="{AC6D4CF0-FD61-4911-A310-2A8D122BE87B}" sibTransId="{A14BA295-94E2-4E7D-9CBD-FF7E787559DF}"/>
    <dgm:cxn modelId="{3D335C76-7A3D-4054-B249-BF3E711B4693}" type="presOf" srcId="{5E62EB5F-7812-4D96-B2FB-4EE392434A26}" destId="{3304415C-DCAF-4299-A66B-3AE8560CBC1E}" srcOrd="0" destOrd="0" presId="urn:microsoft.com/office/officeart/2005/8/layout/vList2"/>
    <dgm:cxn modelId="{E26A2A89-F61F-4623-A46A-7F9157A9847C}" type="presOf" srcId="{51272BA6-CEA5-4D70-BD5D-C9DED1C8E19E}" destId="{61651346-D6F5-44E8-A88A-3876BFBC000D}" srcOrd="0" destOrd="0" presId="urn:microsoft.com/office/officeart/2005/8/layout/vList2"/>
    <dgm:cxn modelId="{705C75B6-C913-4461-98A5-58235DDFF5DB}" type="presOf" srcId="{1B59F2C3-937E-4622-BB5E-499203543BDB}" destId="{94DF1498-5207-4A41-89AA-39C4CC244A3B}" srcOrd="0" destOrd="0" presId="urn:microsoft.com/office/officeart/2005/8/layout/vList2"/>
    <dgm:cxn modelId="{31270CBF-F2A2-423A-9F7C-FA7971013A83}" srcId="{F814CDA9-851F-44B3-A9CC-E26E469511F8}" destId="{5E62EB5F-7812-4D96-B2FB-4EE392434A26}" srcOrd="0" destOrd="0" parTransId="{4C1C1D9B-DD43-4BAF-804D-7C1272660E17}" sibTransId="{B1DD8312-64A8-436E-88C1-1CC53AB4100C}"/>
    <dgm:cxn modelId="{151CA4C6-D028-44B8-A182-0337694698A7}" srcId="{F814CDA9-851F-44B3-A9CC-E26E469511F8}" destId="{1A056EF9-E794-4AE3-AB33-2B42476D89E2}" srcOrd="2" destOrd="0" parTransId="{8EC34162-2411-4C37-B42A-B5FDC09D0EA7}" sibTransId="{C9D96ACE-0E43-4C58-8315-AD66953D1831}"/>
    <dgm:cxn modelId="{B40A38D4-6B1E-4862-A2BD-8DCD65E07A4B}" type="presOf" srcId="{1A056EF9-E794-4AE3-AB33-2B42476D89E2}" destId="{9E46D473-B292-45C8-8A99-C011E39BA92B}" srcOrd="0" destOrd="0" presId="urn:microsoft.com/office/officeart/2005/8/layout/vList2"/>
    <dgm:cxn modelId="{011430EB-8105-4A1D-99D9-D4EB18B3CBDE}" srcId="{F814CDA9-851F-44B3-A9CC-E26E469511F8}" destId="{1B59F2C3-937E-4622-BB5E-499203543BDB}" srcOrd="1" destOrd="0" parTransId="{FFB29FEA-6AB9-4BAB-969E-0AE162AD08AF}" sibTransId="{FBA935D3-EF03-4149-81C5-EF6A2847E0FE}"/>
    <dgm:cxn modelId="{E0610EF4-99F0-497C-9B50-D73D122100F2}" type="presOf" srcId="{F814CDA9-851F-44B3-A9CC-E26E469511F8}" destId="{F66E0493-805A-4EAD-82B2-63CE656992C8}" srcOrd="0" destOrd="0" presId="urn:microsoft.com/office/officeart/2005/8/layout/vList2"/>
    <dgm:cxn modelId="{CDCA430B-5B3F-4B53-BD40-107422BA1393}" type="presParOf" srcId="{F66E0493-805A-4EAD-82B2-63CE656992C8}" destId="{3304415C-DCAF-4299-A66B-3AE8560CBC1E}" srcOrd="0" destOrd="0" presId="urn:microsoft.com/office/officeart/2005/8/layout/vList2"/>
    <dgm:cxn modelId="{3270D519-0237-423E-8557-E5778540B479}" type="presParOf" srcId="{F66E0493-805A-4EAD-82B2-63CE656992C8}" destId="{F85E7D0F-8602-4AB7-BC54-44D4FDCA6CBF}" srcOrd="1" destOrd="0" presId="urn:microsoft.com/office/officeart/2005/8/layout/vList2"/>
    <dgm:cxn modelId="{08BCAE66-A3B5-417B-BB1A-4FAF5101D2CC}" type="presParOf" srcId="{F66E0493-805A-4EAD-82B2-63CE656992C8}" destId="{94DF1498-5207-4A41-89AA-39C4CC244A3B}" srcOrd="2" destOrd="0" presId="urn:microsoft.com/office/officeart/2005/8/layout/vList2"/>
    <dgm:cxn modelId="{53F60253-6D5F-4698-ABBD-6DAB84AA8AF3}" type="presParOf" srcId="{F66E0493-805A-4EAD-82B2-63CE656992C8}" destId="{0A12CC65-C76D-4765-BF94-9122CC884C68}" srcOrd="3" destOrd="0" presId="urn:microsoft.com/office/officeart/2005/8/layout/vList2"/>
    <dgm:cxn modelId="{6E1BF87E-D6AB-40CA-9033-AA3CF04EADEE}" type="presParOf" srcId="{F66E0493-805A-4EAD-82B2-63CE656992C8}" destId="{9E46D473-B292-45C8-8A99-C011E39BA92B}" srcOrd="4" destOrd="0" presId="urn:microsoft.com/office/officeart/2005/8/layout/vList2"/>
    <dgm:cxn modelId="{1F0A2E0F-CAE5-4B3C-9E97-E8CB44C6B425}" type="presParOf" srcId="{F66E0493-805A-4EAD-82B2-63CE656992C8}" destId="{94F24F1D-B1B3-4AE8-BC38-6AFDA2D11618}" srcOrd="5" destOrd="0" presId="urn:microsoft.com/office/officeart/2005/8/layout/vList2"/>
    <dgm:cxn modelId="{A1F31CA5-7FAD-452D-9492-F5874CAED4B8}" type="presParOf" srcId="{F66E0493-805A-4EAD-82B2-63CE656992C8}" destId="{DF1BE168-EFEC-48FE-92F6-2C529CC7A97E}" srcOrd="6" destOrd="0" presId="urn:microsoft.com/office/officeart/2005/8/layout/vList2"/>
    <dgm:cxn modelId="{911E1797-9AEC-4272-A891-441BF100A036}" type="presParOf" srcId="{F66E0493-805A-4EAD-82B2-63CE656992C8}" destId="{94BF507B-DCC9-4C0C-AA2E-C84E3639E3F6}" srcOrd="7" destOrd="0" presId="urn:microsoft.com/office/officeart/2005/8/layout/vList2"/>
    <dgm:cxn modelId="{3DCAACF5-7915-403C-BC1B-EB12D7BC7D7F}" type="presParOf" srcId="{F66E0493-805A-4EAD-82B2-63CE656992C8}" destId="{61651346-D6F5-44E8-A88A-3876BFBC000D}"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B9B2-EAF5-4B26-A3BB-DBA85326471B}">
      <dsp:nvSpPr>
        <dsp:cNvPr id="0" name=""/>
        <dsp:cNvSpPr/>
      </dsp:nvSpPr>
      <dsp:spPr>
        <a:xfrm>
          <a:off x="0" y="327021"/>
          <a:ext cx="699917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Sonia Knight </a:t>
          </a:r>
          <a:r>
            <a:rPr lang="en-US" sz="1400" kern="1200" dirty="0"/>
            <a:t>- Domestic Abuse Programme Manager and MARAC Chair, Surrey County Council</a:t>
          </a:r>
        </a:p>
      </dsp:txBody>
      <dsp:txXfrm>
        <a:off x="16392" y="343413"/>
        <a:ext cx="6966388" cy="303006"/>
      </dsp:txXfrm>
    </dsp:sp>
    <dsp:sp modelId="{DAFF65A7-8A5A-4740-82E9-92FC3C026ED6}">
      <dsp:nvSpPr>
        <dsp:cNvPr id="0" name=""/>
        <dsp:cNvSpPr/>
      </dsp:nvSpPr>
      <dsp:spPr>
        <a:xfrm>
          <a:off x="0" y="703131"/>
          <a:ext cx="699917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Dave Thomas </a:t>
          </a:r>
          <a:r>
            <a:rPr lang="en-GB" sz="1400" kern="1200" dirty="0"/>
            <a:t>- Detective Inspector, MARAC Chair, Surrey Police</a:t>
          </a:r>
          <a:endParaRPr lang="en-US" sz="1400" kern="1200" dirty="0"/>
        </a:p>
      </dsp:txBody>
      <dsp:txXfrm>
        <a:off x="16392" y="719523"/>
        <a:ext cx="6966388" cy="303006"/>
      </dsp:txXfrm>
    </dsp:sp>
    <dsp:sp modelId="{34717BCC-DC5E-4810-83B7-16FC6DB7F43F}">
      <dsp:nvSpPr>
        <dsp:cNvPr id="0" name=""/>
        <dsp:cNvSpPr/>
      </dsp:nvSpPr>
      <dsp:spPr>
        <a:xfrm>
          <a:off x="0" y="1079241"/>
          <a:ext cx="699917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a:t>Sarah Billingham </a:t>
          </a:r>
          <a:r>
            <a:rPr lang="en-GB" sz="1400" kern="1200"/>
            <a:t>– Hourglass</a:t>
          </a:r>
          <a:endParaRPr lang="en-US" sz="1400" kern="1200"/>
        </a:p>
      </dsp:txBody>
      <dsp:txXfrm>
        <a:off x="16392" y="1095633"/>
        <a:ext cx="6966388" cy="303006"/>
      </dsp:txXfrm>
    </dsp:sp>
    <dsp:sp modelId="{596197D0-0382-40B9-82E7-EC14CC5B2EC9}">
      <dsp:nvSpPr>
        <dsp:cNvPr id="0" name=""/>
        <dsp:cNvSpPr/>
      </dsp:nvSpPr>
      <dsp:spPr>
        <a:xfrm>
          <a:off x="0" y="1455351"/>
          <a:ext cx="699917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Sheetal Goel </a:t>
          </a:r>
          <a:r>
            <a:rPr lang="en-GB" sz="1400" kern="1200" dirty="0"/>
            <a:t>– Locality Safeguarding Advisor, Surrey County Council</a:t>
          </a:r>
          <a:endParaRPr lang="en-US" sz="1400" kern="1200" dirty="0"/>
        </a:p>
      </dsp:txBody>
      <dsp:txXfrm>
        <a:off x="16392" y="1471743"/>
        <a:ext cx="6966388" cy="303006"/>
      </dsp:txXfrm>
    </dsp:sp>
    <dsp:sp modelId="{3FB14FF5-64F9-46C3-91A9-29B33B3129DB}">
      <dsp:nvSpPr>
        <dsp:cNvPr id="0" name=""/>
        <dsp:cNvSpPr/>
      </dsp:nvSpPr>
      <dsp:spPr>
        <a:xfrm>
          <a:off x="0" y="1831461"/>
          <a:ext cx="6999172"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Barbara Savage </a:t>
          </a:r>
          <a:r>
            <a:rPr lang="en-GB" sz="1400" kern="1200" dirty="0"/>
            <a:t>– Locality Safeguarding Advisor, Surrey County Council</a:t>
          </a:r>
          <a:endParaRPr lang="en-US" sz="1400" kern="1200" dirty="0"/>
        </a:p>
      </dsp:txBody>
      <dsp:txXfrm>
        <a:off x="16392" y="1847853"/>
        <a:ext cx="6966388"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5ED1E-7BBD-4C9F-89A8-895B80AD4F56}">
      <dsp:nvSpPr>
        <dsp:cNvPr id="0" name=""/>
        <dsp:cNvSpPr/>
      </dsp:nvSpPr>
      <dsp:spPr>
        <a:xfrm>
          <a:off x="0" y="317"/>
          <a:ext cx="74617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70C07-5FDB-4599-BF2E-0185CBA003AD}">
      <dsp:nvSpPr>
        <dsp:cNvPr id="0" name=""/>
        <dsp:cNvSpPr/>
      </dsp:nvSpPr>
      <dsp:spPr>
        <a:xfrm>
          <a:off x="0" y="317"/>
          <a:ext cx="7461738" cy="151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altLang="en-US" sz="2300" kern="1200" dirty="0">
              <a:latin typeface="Calibri" panose="020F0502020204030204" pitchFamily="34" charset="0"/>
            </a:rPr>
            <a:t>A Multi Agency Risk Assessment Conference (MARAC) is a regular local meeting to discuss how to help domestic abuse victims, aged 16 or over, at high risk of murder or serious harm. </a:t>
          </a:r>
          <a:endParaRPr lang="en-US" sz="2300" kern="1200" dirty="0"/>
        </a:p>
      </dsp:txBody>
      <dsp:txXfrm>
        <a:off x="0" y="317"/>
        <a:ext cx="7461738" cy="1511799"/>
      </dsp:txXfrm>
    </dsp:sp>
    <dsp:sp modelId="{9FD926E5-F753-4E89-93A7-4AE9689DD4E3}">
      <dsp:nvSpPr>
        <dsp:cNvPr id="0" name=""/>
        <dsp:cNvSpPr/>
      </dsp:nvSpPr>
      <dsp:spPr>
        <a:xfrm>
          <a:off x="0" y="1512116"/>
          <a:ext cx="74617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7E3FE-05F0-46DB-9A6A-5E967141A90E}">
      <dsp:nvSpPr>
        <dsp:cNvPr id="0" name=""/>
        <dsp:cNvSpPr/>
      </dsp:nvSpPr>
      <dsp:spPr>
        <a:xfrm>
          <a:off x="0" y="1512116"/>
          <a:ext cx="7454451" cy="192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altLang="en-US" sz="2400" kern="1200" dirty="0">
              <a:latin typeface="Calibri" panose="020F0502020204030204" pitchFamily="34" charset="0"/>
            </a:rPr>
            <a:t>Domestic abuse specialists, police, outreach services, adult &amp; children’s social care, health, housing, probation and other relevant agencies all meet to talk about the victim, the family and perpetrator and share information. The meeting is confidential. </a:t>
          </a:r>
          <a:endParaRPr lang="en-US" sz="2400" kern="1200" dirty="0"/>
        </a:p>
      </dsp:txBody>
      <dsp:txXfrm>
        <a:off x="0" y="1512116"/>
        <a:ext cx="7454451" cy="1929630"/>
      </dsp:txXfrm>
    </dsp:sp>
    <dsp:sp modelId="{322749D6-5C8D-47B0-9CC5-AD671D56716E}">
      <dsp:nvSpPr>
        <dsp:cNvPr id="0" name=""/>
        <dsp:cNvSpPr/>
      </dsp:nvSpPr>
      <dsp:spPr>
        <a:xfrm>
          <a:off x="0" y="3441747"/>
          <a:ext cx="74617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7DC27-8CD7-4301-985C-7EE9ADA31607}">
      <dsp:nvSpPr>
        <dsp:cNvPr id="0" name=""/>
        <dsp:cNvSpPr/>
      </dsp:nvSpPr>
      <dsp:spPr>
        <a:xfrm>
          <a:off x="0" y="3441747"/>
          <a:ext cx="7461738" cy="151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altLang="en-US" sz="2400" kern="1200" dirty="0">
              <a:latin typeface="Calibri" panose="020F0502020204030204" pitchFamily="34" charset="0"/>
            </a:rPr>
            <a:t>Together, MARAC attendees agree an action plan for each victim. They work best when everyone involved understands their roles and the right processes to follow.</a:t>
          </a:r>
          <a:endParaRPr lang="en-US" sz="2400" kern="1200" dirty="0"/>
        </a:p>
      </dsp:txBody>
      <dsp:txXfrm>
        <a:off x="0" y="3441747"/>
        <a:ext cx="7461738" cy="1511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BCEE1-F413-4867-BDEA-8F6AA9A9D9A5}">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9A815-A3F8-4462-858B-4EBE008DBA19}">
      <dsp:nvSpPr>
        <dsp:cNvPr id="0" name=""/>
        <dsp:cNvSpPr/>
      </dsp:nvSpPr>
      <dsp:spPr>
        <a:xfrm>
          <a:off x="0" y="671"/>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sym typeface="Calibri" panose="020F0502020204030204" pitchFamily="34" charset="0"/>
            </a:rPr>
            <a:t>I</a:t>
          </a:r>
          <a:r>
            <a:rPr lang="en-GB" sz="2800" b="1" kern="1200"/>
            <a:t>ncrease Safety</a:t>
          </a:r>
          <a:endParaRPr lang="en-GB" sz="2800" kern="1200"/>
        </a:p>
      </dsp:txBody>
      <dsp:txXfrm>
        <a:off x="0" y="671"/>
        <a:ext cx="6263640" cy="611482"/>
      </dsp:txXfrm>
    </dsp:sp>
    <dsp:sp modelId="{66D47110-DADB-439F-99CC-19E40A7BBB65}">
      <dsp:nvSpPr>
        <dsp:cNvPr id="0" name=""/>
        <dsp:cNvSpPr/>
      </dsp:nvSpPr>
      <dsp:spPr>
        <a:xfrm>
          <a:off x="0" y="612154"/>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DB1C1-720A-422D-AA23-B7784838B413}">
      <dsp:nvSpPr>
        <dsp:cNvPr id="0" name=""/>
        <dsp:cNvSpPr/>
      </dsp:nvSpPr>
      <dsp:spPr>
        <a:xfrm>
          <a:off x="0" y="612154"/>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Determine the level of risk</a:t>
          </a:r>
          <a:endParaRPr lang="en-GB" sz="2800" kern="1200"/>
        </a:p>
      </dsp:txBody>
      <dsp:txXfrm>
        <a:off x="0" y="612154"/>
        <a:ext cx="6263640" cy="611482"/>
      </dsp:txXfrm>
    </dsp:sp>
    <dsp:sp modelId="{230703D7-BDF6-4FF9-BA44-FA0F986F6760}">
      <dsp:nvSpPr>
        <dsp:cNvPr id="0" name=""/>
        <dsp:cNvSpPr/>
      </dsp:nvSpPr>
      <dsp:spPr>
        <a:xfrm>
          <a:off x="0" y="122363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30477-C6CB-46C1-9E90-3012B9F93F00}">
      <dsp:nvSpPr>
        <dsp:cNvPr id="0" name=""/>
        <dsp:cNvSpPr/>
      </dsp:nvSpPr>
      <dsp:spPr>
        <a:xfrm>
          <a:off x="0" y="1223637"/>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Risk management plan</a:t>
          </a:r>
          <a:endParaRPr lang="en-GB" sz="2800" kern="1200"/>
        </a:p>
      </dsp:txBody>
      <dsp:txXfrm>
        <a:off x="0" y="1223637"/>
        <a:ext cx="6263640" cy="611482"/>
      </dsp:txXfrm>
    </dsp:sp>
    <dsp:sp modelId="{656D30A5-EFFF-456B-B348-1A44EE7543CB}">
      <dsp:nvSpPr>
        <dsp:cNvPr id="0" name=""/>
        <dsp:cNvSpPr/>
      </dsp:nvSpPr>
      <dsp:spPr>
        <a:xfrm>
          <a:off x="0" y="1835119"/>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CE47C-534B-461D-9678-68237C5C165D}">
      <dsp:nvSpPr>
        <dsp:cNvPr id="0" name=""/>
        <dsp:cNvSpPr/>
      </dsp:nvSpPr>
      <dsp:spPr>
        <a:xfrm>
          <a:off x="0" y="1835119"/>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Reduce</a:t>
          </a:r>
          <a:endParaRPr lang="en-GB" sz="2800" kern="1200"/>
        </a:p>
      </dsp:txBody>
      <dsp:txXfrm>
        <a:off x="0" y="1835119"/>
        <a:ext cx="6263640" cy="611482"/>
      </dsp:txXfrm>
    </dsp:sp>
    <dsp:sp modelId="{C1C2DD67-554E-4E1A-A51F-F26C9540ECD4}">
      <dsp:nvSpPr>
        <dsp:cNvPr id="0" name=""/>
        <dsp:cNvSpPr/>
      </dsp:nvSpPr>
      <dsp:spPr>
        <a:xfrm>
          <a:off x="0" y="2446602"/>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E8C2F-18F2-413C-B407-4545604D77CE}">
      <dsp:nvSpPr>
        <dsp:cNvPr id="0" name=""/>
        <dsp:cNvSpPr/>
      </dsp:nvSpPr>
      <dsp:spPr>
        <a:xfrm>
          <a:off x="0" y="2446602"/>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Improve</a:t>
          </a:r>
          <a:endParaRPr lang="en-GB" sz="2800" kern="1200"/>
        </a:p>
      </dsp:txBody>
      <dsp:txXfrm>
        <a:off x="0" y="2446602"/>
        <a:ext cx="6263640" cy="611482"/>
      </dsp:txXfrm>
    </dsp:sp>
    <dsp:sp modelId="{524826A1-4139-4CAF-A115-D92EA34455B3}">
      <dsp:nvSpPr>
        <dsp:cNvPr id="0" name=""/>
        <dsp:cNvSpPr/>
      </dsp:nvSpPr>
      <dsp:spPr>
        <a:xfrm>
          <a:off x="0" y="305808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451A9-A7ED-4876-AD4C-A859906DD694}">
      <dsp:nvSpPr>
        <dsp:cNvPr id="0" name=""/>
        <dsp:cNvSpPr/>
      </dsp:nvSpPr>
      <dsp:spPr>
        <a:xfrm>
          <a:off x="0" y="3058085"/>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Support for staff</a:t>
          </a:r>
          <a:endParaRPr lang="en-GB" sz="2800" kern="1200"/>
        </a:p>
      </dsp:txBody>
      <dsp:txXfrm>
        <a:off x="0" y="3058085"/>
        <a:ext cx="6263640" cy="611482"/>
      </dsp:txXfrm>
    </dsp:sp>
    <dsp:sp modelId="{6D8C7948-F9E3-4F08-A6D7-63A70B7061BB}">
      <dsp:nvSpPr>
        <dsp:cNvPr id="0" name=""/>
        <dsp:cNvSpPr/>
      </dsp:nvSpPr>
      <dsp:spPr>
        <a:xfrm>
          <a:off x="0" y="3669568"/>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75C29-D9FE-44B5-9E04-4D8899A89212}">
      <dsp:nvSpPr>
        <dsp:cNvPr id="0" name=""/>
        <dsp:cNvSpPr/>
      </dsp:nvSpPr>
      <dsp:spPr>
        <a:xfrm>
          <a:off x="0" y="3669568"/>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Best practice </a:t>
          </a:r>
        </a:p>
      </dsp:txBody>
      <dsp:txXfrm>
        <a:off x="0" y="3669568"/>
        <a:ext cx="6263640" cy="611482"/>
      </dsp:txXfrm>
    </dsp:sp>
    <dsp:sp modelId="{9ECAE250-971A-409C-BCE2-F2D2EBDC31EE}">
      <dsp:nvSpPr>
        <dsp:cNvPr id="0" name=""/>
        <dsp:cNvSpPr/>
      </dsp:nvSpPr>
      <dsp:spPr>
        <a:xfrm>
          <a:off x="0" y="428105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D4AD6-3E86-462A-B8A6-F9ECB82DB786}">
      <dsp:nvSpPr>
        <dsp:cNvPr id="0" name=""/>
        <dsp:cNvSpPr/>
      </dsp:nvSpPr>
      <dsp:spPr>
        <a:xfrm>
          <a:off x="0" y="4281050"/>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Policy issues</a:t>
          </a:r>
          <a:endParaRPr lang="en-GB" sz="2800" kern="1200"/>
        </a:p>
      </dsp:txBody>
      <dsp:txXfrm>
        <a:off x="0" y="4281050"/>
        <a:ext cx="6263640" cy="611482"/>
      </dsp:txXfrm>
    </dsp:sp>
    <dsp:sp modelId="{261A61A4-B8A4-46E3-B984-EF6EF5235C16}">
      <dsp:nvSpPr>
        <dsp:cNvPr id="0" name=""/>
        <dsp:cNvSpPr/>
      </dsp:nvSpPr>
      <dsp:spPr>
        <a:xfrm>
          <a:off x="0" y="4892533"/>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18A195-6607-4B28-986B-44DE83E8AC55}">
      <dsp:nvSpPr>
        <dsp:cNvPr id="0" name=""/>
        <dsp:cNvSpPr/>
      </dsp:nvSpPr>
      <dsp:spPr>
        <a:xfrm>
          <a:off x="0" y="4892533"/>
          <a:ext cx="6263640" cy="61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t>Focus appropriate resources</a:t>
          </a:r>
          <a:endParaRPr lang="en-GB" sz="2800" kern="1200" dirty="0"/>
        </a:p>
      </dsp:txBody>
      <dsp:txXfrm>
        <a:off x="0" y="4892533"/>
        <a:ext cx="6263640" cy="611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4415C-DCAF-4299-A66B-3AE8560CBC1E}">
      <dsp:nvSpPr>
        <dsp:cNvPr id="0" name=""/>
        <dsp:cNvSpPr/>
      </dsp:nvSpPr>
      <dsp:spPr>
        <a:xfrm>
          <a:off x="0" y="61770"/>
          <a:ext cx="6488723" cy="8739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Referring agency will present the case</a:t>
          </a:r>
        </a:p>
      </dsp:txBody>
      <dsp:txXfrm>
        <a:off x="42663" y="104433"/>
        <a:ext cx="6403397" cy="788627"/>
      </dsp:txXfrm>
    </dsp:sp>
    <dsp:sp modelId="{94DF1498-5207-4A41-89AA-39C4CC244A3B}">
      <dsp:nvSpPr>
        <dsp:cNvPr id="0" name=""/>
        <dsp:cNvSpPr/>
      </dsp:nvSpPr>
      <dsp:spPr>
        <a:xfrm>
          <a:off x="0" y="999083"/>
          <a:ext cx="6488723" cy="873953"/>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All agencies will have researched case prior to the meeting and provide an update at the meeting</a:t>
          </a:r>
        </a:p>
      </dsp:txBody>
      <dsp:txXfrm>
        <a:off x="42663" y="1041746"/>
        <a:ext cx="6403397" cy="788627"/>
      </dsp:txXfrm>
    </dsp:sp>
    <dsp:sp modelId="{9E46D473-B292-45C8-8A99-C011E39BA92B}">
      <dsp:nvSpPr>
        <dsp:cNvPr id="0" name=""/>
        <dsp:cNvSpPr/>
      </dsp:nvSpPr>
      <dsp:spPr>
        <a:xfrm>
          <a:off x="0" y="1936397"/>
          <a:ext cx="6488723" cy="873953"/>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Chair will identify and </a:t>
          </a:r>
          <a:r>
            <a:rPr lang="en-US" sz="2200" kern="1200" dirty="0" err="1"/>
            <a:t>summarise</a:t>
          </a:r>
          <a:r>
            <a:rPr lang="en-US" sz="2200" kern="1200" dirty="0"/>
            <a:t> risks</a:t>
          </a:r>
        </a:p>
      </dsp:txBody>
      <dsp:txXfrm>
        <a:off x="42663" y="1979060"/>
        <a:ext cx="6403397" cy="788627"/>
      </dsp:txXfrm>
    </dsp:sp>
    <dsp:sp modelId="{DF1BE168-EFEC-48FE-92F6-2C529CC7A97E}">
      <dsp:nvSpPr>
        <dsp:cNvPr id="0" name=""/>
        <dsp:cNvSpPr/>
      </dsp:nvSpPr>
      <dsp:spPr>
        <a:xfrm>
          <a:off x="0" y="2873710"/>
          <a:ext cx="6488723" cy="873953"/>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Actions to address identified risks will be agreed and allocated to the relevant agency</a:t>
          </a:r>
        </a:p>
      </dsp:txBody>
      <dsp:txXfrm>
        <a:off x="42663" y="2916373"/>
        <a:ext cx="6403397" cy="788627"/>
      </dsp:txXfrm>
    </dsp:sp>
    <dsp:sp modelId="{61651346-D6F5-44E8-A88A-3876BFBC000D}">
      <dsp:nvSpPr>
        <dsp:cNvPr id="0" name=""/>
        <dsp:cNvSpPr/>
      </dsp:nvSpPr>
      <dsp:spPr>
        <a:xfrm>
          <a:off x="0" y="3811024"/>
          <a:ext cx="6488723" cy="873953"/>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Feedback to victim will be agreed</a:t>
          </a:r>
        </a:p>
      </dsp:txBody>
      <dsp:txXfrm>
        <a:off x="42663" y="3853687"/>
        <a:ext cx="6403397"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929AB-28C2-4EF0-9903-6EF242EE419A}"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21D47-D4EF-401D-AC44-23B1868B148B}" type="slidenum">
              <a:rPr lang="en-GB" smtClean="0"/>
              <a:t>‹#›</a:t>
            </a:fld>
            <a:endParaRPr lang="en-GB"/>
          </a:p>
        </p:txBody>
      </p:sp>
    </p:spTree>
    <p:extLst>
      <p:ext uri="{BB962C8B-B14F-4D97-AF65-F5344CB8AC3E}">
        <p14:creationId xmlns:p14="http://schemas.microsoft.com/office/powerpoint/2010/main" val="6349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1</a:t>
            </a:fld>
            <a:endParaRPr lang="en-GB"/>
          </a:p>
        </p:txBody>
      </p:sp>
    </p:spTree>
    <p:extLst>
      <p:ext uri="{BB962C8B-B14F-4D97-AF65-F5344CB8AC3E}">
        <p14:creationId xmlns:p14="http://schemas.microsoft.com/office/powerpoint/2010/main" val="228210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15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3DC855-FA42-499B-A45A-FD4D33ADDC17}" type="slidenum">
              <a:rPr lang="en-GB" smtClean="0"/>
              <a:t>15</a:t>
            </a:fld>
            <a:endParaRPr lang="en-GB"/>
          </a:p>
        </p:txBody>
      </p:sp>
    </p:spTree>
    <p:extLst>
      <p:ext uri="{BB962C8B-B14F-4D97-AF65-F5344CB8AC3E}">
        <p14:creationId xmlns:p14="http://schemas.microsoft.com/office/powerpoint/2010/main" val="3035530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3DC855-FA42-499B-A45A-FD4D33ADDC17}" type="slidenum">
              <a:rPr lang="en-GB" smtClean="0"/>
              <a:t>16</a:t>
            </a:fld>
            <a:endParaRPr lang="en-GB"/>
          </a:p>
        </p:txBody>
      </p:sp>
    </p:spTree>
    <p:extLst>
      <p:ext uri="{BB962C8B-B14F-4D97-AF65-F5344CB8AC3E}">
        <p14:creationId xmlns:p14="http://schemas.microsoft.com/office/powerpoint/2010/main" val="45170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3DC855-FA42-499B-A45A-FD4D33ADDC17}" type="slidenum">
              <a:rPr lang="en-GB" smtClean="0"/>
              <a:t>17</a:t>
            </a:fld>
            <a:endParaRPr lang="en-GB"/>
          </a:p>
        </p:txBody>
      </p:sp>
    </p:spTree>
    <p:extLst>
      <p:ext uri="{BB962C8B-B14F-4D97-AF65-F5344CB8AC3E}">
        <p14:creationId xmlns:p14="http://schemas.microsoft.com/office/powerpoint/2010/main" val="289155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45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69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35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456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32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72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98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3</a:t>
            </a:fld>
            <a:endParaRPr lang="en-GB"/>
          </a:p>
        </p:txBody>
      </p:sp>
    </p:spTree>
    <p:extLst>
      <p:ext uri="{BB962C8B-B14F-4D97-AF65-F5344CB8AC3E}">
        <p14:creationId xmlns:p14="http://schemas.microsoft.com/office/powerpoint/2010/main" val="416899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sym typeface="Calibri" panose="020F0502020204030204" pitchFamily="34" charset="0"/>
              </a:rPr>
              <a:t>I</a:t>
            </a:r>
            <a:r>
              <a:rPr lang="en-GB" sz="1200" b="1" dirty="0"/>
              <a:t>ncrease the safety</a:t>
            </a:r>
            <a:r>
              <a:rPr lang="en-GB" sz="1200" dirty="0"/>
              <a:t>, health and well-being of victims and their children </a:t>
            </a:r>
          </a:p>
          <a:p>
            <a:pPr lvl="0"/>
            <a:r>
              <a:rPr lang="en-GB" sz="1200" b="1" dirty="0"/>
              <a:t>Determine the level of risk </a:t>
            </a:r>
            <a:r>
              <a:rPr lang="en-GB" sz="1200" dirty="0"/>
              <a:t>that the perpetrator poses to the victim and associated children, and whether there is any risk to the general public </a:t>
            </a:r>
          </a:p>
          <a:p>
            <a:pPr lvl="0"/>
            <a:r>
              <a:rPr lang="en-GB" sz="1200" dirty="0"/>
              <a:t>Implement a </a:t>
            </a:r>
            <a:r>
              <a:rPr lang="en-GB" sz="1200" b="1" dirty="0"/>
              <a:t>risk management plan </a:t>
            </a:r>
            <a:r>
              <a:rPr lang="en-GB" sz="1200" dirty="0"/>
              <a:t>that provides professional support to all those at risk and reduce the likelihood of further harm </a:t>
            </a:r>
          </a:p>
          <a:p>
            <a:pPr lvl="0"/>
            <a:r>
              <a:rPr lang="en-GB" sz="1200" b="1" dirty="0"/>
              <a:t>Reduce</a:t>
            </a:r>
            <a:r>
              <a:rPr lang="en-GB" sz="1200" dirty="0"/>
              <a:t> repeat victimisation </a:t>
            </a:r>
          </a:p>
          <a:p>
            <a:pPr lvl="0"/>
            <a:r>
              <a:rPr lang="en-GB" sz="1200" b="1" dirty="0"/>
              <a:t>Improve</a:t>
            </a:r>
            <a:r>
              <a:rPr lang="en-GB" sz="1200" dirty="0"/>
              <a:t> agency accountability </a:t>
            </a:r>
          </a:p>
          <a:p>
            <a:pPr lvl="0"/>
            <a:r>
              <a:rPr lang="en-GB" sz="1200" dirty="0"/>
              <a:t>Improve </a:t>
            </a:r>
            <a:r>
              <a:rPr lang="en-GB" sz="1200" b="1" dirty="0"/>
              <a:t>support for staff </a:t>
            </a:r>
            <a:r>
              <a:rPr lang="en-GB" sz="1200" dirty="0"/>
              <a:t>involved in high risk domestic abuse cases </a:t>
            </a:r>
          </a:p>
          <a:p>
            <a:pPr lvl="0"/>
            <a:r>
              <a:rPr lang="en-GB" sz="1200" dirty="0"/>
              <a:t>Contribute to the development of </a:t>
            </a:r>
            <a:r>
              <a:rPr lang="en-GB" sz="1200" b="1" dirty="0"/>
              <a:t>best practice </a:t>
            </a:r>
          </a:p>
          <a:p>
            <a:pPr lvl="0"/>
            <a:r>
              <a:rPr lang="en-GB" sz="1200" dirty="0"/>
              <a:t>Identify </a:t>
            </a:r>
            <a:r>
              <a:rPr lang="en-GB" sz="1200" b="1" dirty="0"/>
              <a:t>policy issues </a:t>
            </a:r>
            <a:r>
              <a:rPr lang="en-GB" sz="1200" dirty="0"/>
              <a:t>arising from cases discussed at MARACs and address these through the appropriate channels </a:t>
            </a:r>
          </a:p>
          <a:p>
            <a:pPr lvl="0"/>
            <a:r>
              <a:rPr lang="en-GB" sz="1200" dirty="0"/>
              <a:t>MARACs will also seek to </a:t>
            </a:r>
            <a:r>
              <a:rPr lang="en-GB" sz="1200" b="1" dirty="0"/>
              <a:t>focus appropriate resources </a:t>
            </a:r>
            <a:r>
              <a:rPr lang="en-GB" sz="1200" dirty="0"/>
              <a:t>on the needs of the perpetrator with the aim of reducing offending behaviour and supporting the associated criminal justice process as required.</a:t>
            </a:r>
          </a:p>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4</a:t>
            </a:fld>
            <a:endParaRPr lang="en-GB"/>
          </a:p>
        </p:txBody>
      </p:sp>
    </p:spTree>
    <p:extLst>
      <p:ext uri="{BB962C8B-B14F-4D97-AF65-F5344CB8AC3E}">
        <p14:creationId xmlns:p14="http://schemas.microsoft.com/office/powerpoint/2010/main" val="190010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6</a:t>
            </a:fld>
            <a:endParaRPr lang="en-GB"/>
          </a:p>
        </p:txBody>
      </p:sp>
    </p:spTree>
    <p:extLst>
      <p:ext uri="{BB962C8B-B14F-4D97-AF65-F5344CB8AC3E}">
        <p14:creationId xmlns:p14="http://schemas.microsoft.com/office/powerpoint/2010/main" val="149037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7</a:t>
            </a:fld>
            <a:endParaRPr lang="en-GB"/>
          </a:p>
        </p:txBody>
      </p:sp>
    </p:spTree>
    <p:extLst>
      <p:ext uri="{BB962C8B-B14F-4D97-AF65-F5344CB8AC3E}">
        <p14:creationId xmlns:p14="http://schemas.microsoft.com/office/powerpoint/2010/main" val="238609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actions</a:t>
            </a:r>
          </a:p>
          <a:p>
            <a:r>
              <a:rPr lang="en-GB" dirty="0"/>
              <a:t>Welfare visit</a:t>
            </a:r>
          </a:p>
          <a:p>
            <a:r>
              <a:rPr lang="en-GB" dirty="0"/>
              <a:t>Markers on address</a:t>
            </a:r>
          </a:p>
          <a:p>
            <a:r>
              <a:rPr lang="en-GB" dirty="0"/>
              <a:t>Home fire safety check</a:t>
            </a:r>
          </a:p>
          <a:p>
            <a:r>
              <a:rPr lang="en-GB" sz="1200" dirty="0"/>
              <a:t>Housing officer to complete visit and ensure property is secure</a:t>
            </a:r>
          </a:p>
          <a:p>
            <a:r>
              <a:rPr lang="en-GB" sz="1200" dirty="0"/>
              <a:t>Housing officer to send residents in the building a reminder letter about closing the main door</a:t>
            </a:r>
          </a:p>
          <a:p>
            <a:r>
              <a:rPr lang="en-GB" sz="1200" dirty="0"/>
              <a:t>Probation to let outreach know if perpetrator is attending appointments and when and where the victim is during the appointment</a:t>
            </a:r>
          </a:p>
          <a:p>
            <a:r>
              <a:rPr lang="en-GB" sz="1200" dirty="0"/>
              <a:t>I-access to move script to other pharmacy</a:t>
            </a:r>
          </a:p>
          <a:p>
            <a:r>
              <a:rPr lang="en-GB" sz="1200" dirty="0"/>
              <a:t>I-access to make pharmacy aware of DA risk and if victim presents with injuries to report these</a:t>
            </a:r>
          </a:p>
          <a:p>
            <a:r>
              <a:rPr lang="en-GB" sz="1200" dirty="0"/>
              <a:t>Mental health to complete assertive outreach visits and feedback to worth about engagement</a:t>
            </a:r>
          </a:p>
          <a:p>
            <a:r>
              <a:rPr lang="en-GB" sz="1200" dirty="0"/>
              <a:t>Mental health to ensure they are offering support in a trauma informed way based on the domestic abuse- highlight ‘barriers’ for DA victims</a:t>
            </a:r>
          </a:p>
          <a:p>
            <a:r>
              <a:rPr lang="en-GB" sz="1200" dirty="0"/>
              <a:t>Adult social care to assess perpetrator to see if he has care and support needs</a:t>
            </a:r>
          </a:p>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8</a:t>
            </a:fld>
            <a:endParaRPr lang="en-GB"/>
          </a:p>
        </p:txBody>
      </p:sp>
    </p:spTree>
    <p:extLst>
      <p:ext uri="{BB962C8B-B14F-4D97-AF65-F5344CB8AC3E}">
        <p14:creationId xmlns:p14="http://schemas.microsoft.com/office/powerpoint/2010/main" val="73468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921D47-D4EF-401D-AC44-23B1868B148B}" type="slidenum">
              <a:rPr lang="en-GB" smtClean="0"/>
              <a:t>9</a:t>
            </a:fld>
            <a:endParaRPr lang="en-GB"/>
          </a:p>
        </p:txBody>
      </p:sp>
    </p:spTree>
    <p:extLst>
      <p:ext uri="{BB962C8B-B14F-4D97-AF65-F5344CB8AC3E}">
        <p14:creationId xmlns:p14="http://schemas.microsoft.com/office/powerpoint/2010/main" val="281547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921D47-D4EF-401D-AC44-23B1868B1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5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633F-84FE-4254-9A5D-E3912F0EB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1DD57A-A90D-4344-9189-CBF2BE2DA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0E8EF2-FACC-4395-8664-5EE19694B831}"/>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477AF590-A5E1-455F-9751-6C233927C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089A9-0907-4DA7-BFC3-11CB8D5AF877}"/>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310989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7964-1F16-4008-A0F6-F32D637F1F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8B0C8-1469-47DC-A3DB-D4E17D36C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C07463-003F-48FD-8220-3927B0A60C7D}"/>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F816F844-3153-424A-B0B5-541403E9DB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C9B26-2381-46C9-B6BF-6EED2C5F9180}"/>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26124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04B10-C278-4AD0-9984-ADC92C2998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4B5FD-1A48-4179-980C-DAADDC999C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1B510-2C47-4EB0-820D-8BB34D4EB42D}"/>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087DC2F5-8ED5-4584-A346-EF02C33F37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3E84D-A833-4A59-8AC8-BE18F45FA26B}"/>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23422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77FB-AC46-4F31-8AF9-C2EC1B2AE0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B8AB7-ABE1-428D-9AAA-2DFC40491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4D9C4F-C8AE-40F3-A4A9-B468C172E82A}"/>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8F96A958-3032-49BB-B1D4-0C5CFDB6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BEC423-E127-42BC-99C9-D241349D7716}"/>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345945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5320-5C78-4AB2-B4C0-6CBCA88F0E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2F7245-D6B6-4973-8700-40E8B0E64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A83875-6972-4FC5-931D-354CA3DA1326}"/>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1FC9D660-61C1-46D3-8F5E-9ECF63CB0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25D9D-9ABF-442A-8B44-A36FBF070C0D}"/>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5928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3F50-FCE9-4791-8888-32F063C06B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20CFA4-E28E-4CA0-8322-118BF9144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53C199-07DE-46DD-8677-4B3861544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2F2EED-D09A-42F6-9ED2-5C7EDA08C30B}"/>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6" name="Footer Placeholder 5">
            <a:extLst>
              <a:ext uri="{FF2B5EF4-FFF2-40B4-BE49-F238E27FC236}">
                <a16:creationId xmlns:a16="http://schemas.microsoft.com/office/drawing/2014/main" id="{425195E5-6D8E-4E17-B382-B058FB9973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A10EC2-F6CF-43E7-A6EB-45CF7047C2DB}"/>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108092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AAE0-A55D-4F91-ACB5-57443871FD7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7D33CD-A158-4031-B501-BBD7F5EAA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B8104-507C-4E3E-B968-6263E26C58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22D1AD-947F-43A2-BBC9-D8B92EEA2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52A47B-7773-464D-97A5-494AA2D23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7B392C-BF1B-49B5-9D04-918096FAE147}"/>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8" name="Footer Placeholder 7">
            <a:extLst>
              <a:ext uri="{FF2B5EF4-FFF2-40B4-BE49-F238E27FC236}">
                <a16:creationId xmlns:a16="http://schemas.microsoft.com/office/drawing/2014/main" id="{0FE40B80-6255-4F4D-9E63-228169BCC0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8EA2D7-B1C9-4EF7-BCE3-90A10BE1924E}"/>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120562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53FB-3BE0-4A79-8647-B73E65A898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E6A5FA-FE49-49E0-B371-ADBB6E47CC92}"/>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4" name="Footer Placeholder 3">
            <a:extLst>
              <a:ext uri="{FF2B5EF4-FFF2-40B4-BE49-F238E27FC236}">
                <a16:creationId xmlns:a16="http://schemas.microsoft.com/office/drawing/2014/main" id="{4F2486C2-4481-461B-8521-C49083B98A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921AB5-E471-4A5D-AE1C-A208CE2999BC}"/>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131365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3B843F-B1D4-41FB-8698-A8A0372B899C}"/>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3" name="Footer Placeholder 2">
            <a:extLst>
              <a:ext uri="{FF2B5EF4-FFF2-40B4-BE49-F238E27FC236}">
                <a16:creationId xmlns:a16="http://schemas.microsoft.com/office/drawing/2014/main" id="{196F948D-90F6-4AA9-BF7E-E60A35EB60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967AF5-1A2E-4514-BE13-76D42EB5C3FE}"/>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341887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1860-A3FD-4556-9168-DA279EBF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A51855-D627-4AA4-BDB0-FB99F49A6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4C07BC-FB83-4465-A030-8778FFF29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A240D-066E-463E-B7DB-322926478FBA}"/>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6" name="Footer Placeholder 5">
            <a:extLst>
              <a:ext uri="{FF2B5EF4-FFF2-40B4-BE49-F238E27FC236}">
                <a16:creationId xmlns:a16="http://schemas.microsoft.com/office/drawing/2014/main" id="{92DA1BE5-F26D-4FF3-BDAE-8BB18E5014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3E3BDF-4272-43E8-93F7-1699385DAB06}"/>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376299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5F9-FED6-4200-848C-0D0DAD6A3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36C494-DC88-481D-A060-A7DDF6686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A5DFF9-9089-4221-AEF6-9ABB5EAB1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7C4C6-A2CC-455F-8720-4329C3F450BE}"/>
              </a:ext>
            </a:extLst>
          </p:cNvPr>
          <p:cNvSpPr>
            <a:spLocks noGrp="1"/>
          </p:cNvSpPr>
          <p:nvPr>
            <p:ph type="dt" sz="half" idx="10"/>
          </p:nvPr>
        </p:nvSpPr>
        <p:spPr/>
        <p:txBody>
          <a:bodyPr/>
          <a:lstStyle/>
          <a:p>
            <a:fld id="{6A24F583-ED86-45E9-9B6F-76B662CFCC23}" type="datetimeFigureOut">
              <a:rPr lang="en-GB" smtClean="0"/>
              <a:t>25/06/2024</a:t>
            </a:fld>
            <a:endParaRPr lang="en-GB"/>
          </a:p>
        </p:txBody>
      </p:sp>
      <p:sp>
        <p:nvSpPr>
          <p:cNvPr id="6" name="Footer Placeholder 5">
            <a:extLst>
              <a:ext uri="{FF2B5EF4-FFF2-40B4-BE49-F238E27FC236}">
                <a16:creationId xmlns:a16="http://schemas.microsoft.com/office/drawing/2014/main" id="{DEBE46FC-34AF-4F17-8CB2-2B0BF67275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F8F827-2BFF-4943-80F6-0AF42A4EE912}"/>
              </a:ext>
            </a:extLst>
          </p:cNvPr>
          <p:cNvSpPr>
            <a:spLocks noGrp="1"/>
          </p:cNvSpPr>
          <p:nvPr>
            <p:ph type="sldNum" sz="quarter" idx="12"/>
          </p:nvPr>
        </p:nvSpPr>
        <p:spPr/>
        <p:txBody>
          <a:bodyPr/>
          <a:lstStyle/>
          <a:p>
            <a:fld id="{6387E223-2E5C-48E8-853F-522F45349278}" type="slidenum">
              <a:rPr lang="en-GB" smtClean="0"/>
              <a:t>‹#›</a:t>
            </a:fld>
            <a:endParaRPr lang="en-GB"/>
          </a:p>
        </p:txBody>
      </p:sp>
    </p:spTree>
    <p:extLst>
      <p:ext uri="{BB962C8B-B14F-4D97-AF65-F5344CB8AC3E}">
        <p14:creationId xmlns:p14="http://schemas.microsoft.com/office/powerpoint/2010/main" val="125054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58900-7E4D-4E80-B2EC-1BEE74025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ADDABC-F88C-456B-BA2C-62208A679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A4B279-9D29-405A-8D08-3DE91243C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F583-ED86-45E9-9B6F-76B662CFCC23}" type="datetimeFigureOut">
              <a:rPr lang="en-GB" smtClean="0"/>
              <a:t>25/06/2024</a:t>
            </a:fld>
            <a:endParaRPr lang="en-GB"/>
          </a:p>
        </p:txBody>
      </p:sp>
      <p:sp>
        <p:nvSpPr>
          <p:cNvPr id="5" name="Footer Placeholder 4">
            <a:extLst>
              <a:ext uri="{FF2B5EF4-FFF2-40B4-BE49-F238E27FC236}">
                <a16:creationId xmlns:a16="http://schemas.microsoft.com/office/drawing/2014/main" id="{AE251A98-4F44-40C9-881D-238031C4D6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964B4A-558F-4FB6-8B15-2C2704204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7E223-2E5C-48E8-853F-522F45349278}" type="slidenum">
              <a:rPr lang="en-GB" smtClean="0"/>
              <a:t>‹#›</a:t>
            </a:fld>
            <a:endParaRPr lang="en-GB"/>
          </a:p>
        </p:txBody>
      </p:sp>
    </p:spTree>
    <p:extLst>
      <p:ext uri="{BB962C8B-B14F-4D97-AF65-F5344CB8AC3E}">
        <p14:creationId xmlns:p14="http://schemas.microsoft.com/office/powerpoint/2010/main" val="3558115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sdas.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wsda.org.uk/" TargetMode="External"/><Relationship Id="rId5" Type="http://schemas.openxmlformats.org/officeDocument/2006/relationships/hyperlink" Target="https://www.nsdas.org.uk/" TargetMode="External"/><Relationship Id="rId4" Type="http://schemas.openxmlformats.org/officeDocument/2006/relationships/hyperlink" Target="http://www.yoursanctuary.org.uk/"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ustomer.surreycc.gov.uk/surrey-mara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MARAC@surreycc.gov.uk"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sv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5598B9-0B36-4350-95F9-BEF8834CE31D}"/>
              </a:ext>
            </a:extLst>
          </p:cNvPr>
          <p:cNvSpPr>
            <a:spLocks noGrp="1"/>
          </p:cNvSpPr>
          <p:nvPr>
            <p:ph type="title"/>
          </p:nvPr>
        </p:nvSpPr>
        <p:spPr>
          <a:xfrm>
            <a:off x="745474" y="623207"/>
            <a:ext cx="5823491" cy="2304111"/>
          </a:xfrm>
        </p:spPr>
        <p:txBody>
          <a:bodyPr vert="horz" lIns="91440" tIns="45720" rIns="91440" bIns="45720" rtlCol="0" anchor="b">
            <a:noAutofit/>
          </a:bodyPr>
          <a:lstStyle/>
          <a:p>
            <a:pPr algn="ctr"/>
            <a:r>
              <a:rPr lang="en-US" sz="4000" dirty="0">
                <a:solidFill>
                  <a:srgbClr val="FFFFFF"/>
                </a:solidFill>
              </a:rPr>
              <a:t>MARAC </a:t>
            </a:r>
            <a:br>
              <a:rPr lang="en-US" sz="4000" dirty="0">
                <a:solidFill>
                  <a:srgbClr val="FFFFFF"/>
                </a:solidFill>
              </a:rPr>
            </a:br>
            <a:r>
              <a:rPr lang="en-US" sz="4000" dirty="0">
                <a:solidFill>
                  <a:srgbClr val="FFFFFF"/>
                </a:solidFill>
              </a:rPr>
              <a:t>(Multi-Agency Risk Assessment Conference)</a:t>
            </a:r>
          </a:p>
        </p:txBody>
      </p:sp>
      <p:pic>
        <p:nvPicPr>
          <p:cNvPr id="1030" name="Picture 6" descr="New service to engage with perpetrators of domestic abuse launched in Surrey  – Office of the Police and Crime Commissioner for Surrey">
            <a:extLst>
              <a:ext uri="{FF2B5EF4-FFF2-40B4-BE49-F238E27FC236}">
                <a16:creationId xmlns:a16="http://schemas.microsoft.com/office/drawing/2014/main" id="{53E35F7A-DC97-4F38-B0D8-A9727E120F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01447" y="388244"/>
            <a:ext cx="1239369" cy="2013976"/>
          </a:xfrm>
          <a:prstGeom prst="rect">
            <a:avLst/>
          </a:prstGeom>
          <a:noFill/>
          <a:extLst>
            <a:ext uri="{909E8E84-426E-40DD-AFC4-6F175D3DCCD1}">
              <a14:hiddenFill xmlns:a14="http://schemas.microsoft.com/office/drawing/2010/main">
                <a:solidFill>
                  <a:srgbClr val="FFFFFF"/>
                </a:solidFill>
              </a14:hiddenFill>
            </a:ext>
          </a:extLst>
        </p:spPr>
      </p:pic>
      <p:sp>
        <p:nvSpPr>
          <p:cNvPr id="19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772F6D6-63B6-4DB3-8B15-50EB3DE557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31089" y="2869760"/>
            <a:ext cx="1780086" cy="1412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a:extLst>
              <a:ext uri="{FF2B5EF4-FFF2-40B4-BE49-F238E27FC236}">
                <a16:creationId xmlns:a16="http://schemas.microsoft.com/office/drawing/2014/main" id="{1C142329-5F42-624F-E167-8CE533B825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090" y="4705312"/>
            <a:ext cx="1780085" cy="17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2" name="Text Placeholder 2">
            <a:extLst>
              <a:ext uri="{FF2B5EF4-FFF2-40B4-BE49-F238E27FC236}">
                <a16:creationId xmlns:a16="http://schemas.microsoft.com/office/drawing/2014/main" id="{49834F67-356B-2C34-6197-C5D6197515C9}"/>
              </a:ext>
            </a:extLst>
          </p:cNvPr>
          <p:cNvGraphicFramePr/>
          <p:nvPr>
            <p:extLst>
              <p:ext uri="{D42A27DB-BD31-4B8C-83A1-F6EECF244321}">
                <p14:modId xmlns:p14="http://schemas.microsoft.com/office/powerpoint/2010/main" val="830344758"/>
              </p:ext>
            </p:extLst>
          </p:nvPr>
        </p:nvGraphicFramePr>
        <p:xfrm>
          <a:off x="227070" y="3101081"/>
          <a:ext cx="6999172" cy="24942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6338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Agency Attendance (April 23 – September 23)</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B9CAD10-FE4E-8CDB-2B32-BF4A579AC41A}"/>
              </a:ext>
            </a:extLst>
          </p:cNvPr>
          <p:cNvPicPr>
            <a:picLocks noGrp="1" noChangeAspect="1"/>
          </p:cNvPicPr>
          <p:nvPr>
            <p:ph idx="1"/>
          </p:nvPr>
        </p:nvPicPr>
        <p:blipFill>
          <a:blip r:embed="rId3"/>
          <a:stretch>
            <a:fillRect/>
          </a:stretch>
        </p:blipFill>
        <p:spPr>
          <a:xfrm>
            <a:off x="4654296" y="826989"/>
            <a:ext cx="7214616" cy="5176589"/>
          </a:xfrm>
          <a:prstGeom prst="rect">
            <a:avLst/>
          </a:prstGeom>
        </p:spPr>
      </p:pic>
    </p:spTree>
    <p:extLst>
      <p:ext uri="{BB962C8B-B14F-4D97-AF65-F5344CB8AC3E}">
        <p14:creationId xmlns:p14="http://schemas.microsoft.com/office/powerpoint/2010/main" val="362627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E46F9F4-B4D3-8155-8462-11A4B22BD05E}"/>
              </a:ext>
            </a:extLst>
          </p:cNvPr>
          <p:cNvPicPr>
            <a:picLocks noChangeAspect="1"/>
          </p:cNvPicPr>
          <p:nvPr/>
        </p:nvPicPr>
        <p:blipFill>
          <a:blip r:embed="rId3"/>
          <a:stretch>
            <a:fillRect/>
          </a:stretch>
        </p:blipFill>
        <p:spPr>
          <a:xfrm>
            <a:off x="6306211" y="2965820"/>
            <a:ext cx="5621265" cy="314701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a:ln w="19050">
            <a:solidFill>
              <a:schemeClr val="accent1"/>
            </a:solidFill>
          </a:ln>
        </p:spPr>
      </p:pic>
      <p:sp>
        <p:nvSpPr>
          <p:cNvPr id="55" name="Arc 5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838200" y="365125"/>
            <a:ext cx="10515599" cy="1325563"/>
          </a:xfrm>
        </p:spPr>
        <p:txBody>
          <a:bodyPr>
            <a:normAutofit/>
          </a:bodyPr>
          <a:lstStyle/>
          <a:p>
            <a:r>
              <a:rPr lang="en-GB" dirty="0"/>
              <a:t>Demographics &amp; Characteristics</a:t>
            </a:r>
          </a:p>
        </p:txBody>
      </p:sp>
      <p:sp>
        <p:nvSpPr>
          <p:cNvPr id="7" name="Content Placeholder 3">
            <a:extLst>
              <a:ext uri="{FF2B5EF4-FFF2-40B4-BE49-F238E27FC236}">
                <a16:creationId xmlns:a16="http://schemas.microsoft.com/office/drawing/2014/main" id="{687F0957-BC97-42FD-DF4A-B3D38FABE68E}"/>
              </a:ext>
            </a:extLst>
          </p:cNvPr>
          <p:cNvSpPr>
            <a:spLocks noGrp="1"/>
          </p:cNvSpPr>
          <p:nvPr>
            <p:ph idx="1"/>
          </p:nvPr>
        </p:nvSpPr>
        <p:spPr>
          <a:xfrm>
            <a:off x="502716" y="1690688"/>
            <a:ext cx="5393361" cy="4351338"/>
          </a:xfrm>
        </p:spPr>
        <p:txBody>
          <a:bodyPr>
            <a:normAutofit/>
          </a:bodyPr>
          <a:lstStyle/>
          <a:p>
            <a:r>
              <a:rPr lang="en-GB" sz="2000" dirty="0">
                <a:latin typeface="Calibri" panose="020F0502020204030204" pitchFamily="34" charset="0"/>
              </a:rPr>
              <a:t>The most common features of MARAC cases continue to be mental health concerns and substance misuse. </a:t>
            </a:r>
          </a:p>
          <a:p>
            <a:pPr marL="0" indent="0">
              <a:buNone/>
            </a:pPr>
            <a:endParaRPr lang="en-GB" sz="2000" dirty="0">
              <a:latin typeface="Calibri" panose="020F0502020204030204" pitchFamily="34" charset="0"/>
            </a:endParaRPr>
          </a:p>
          <a:p>
            <a:r>
              <a:rPr lang="en-GB" sz="2000" dirty="0">
                <a:latin typeface="Calibri" panose="020F0502020204030204" pitchFamily="34" charset="0"/>
              </a:rPr>
              <a:t>The percentage of LBGT cases has risen slightly to 1.7% from 1.1% in the previous 6 months, while the proportion of male victims has fallen from 9% to 5.8%. (Spelthorne had no LGBT or male victims.)</a:t>
            </a:r>
          </a:p>
          <a:p>
            <a:pPr marL="0" indent="0">
              <a:buNone/>
            </a:pPr>
            <a:endParaRPr lang="en-GB" sz="2000" dirty="0">
              <a:latin typeface="Calibri" panose="020F0502020204030204" pitchFamily="34" charset="0"/>
            </a:endParaRPr>
          </a:p>
          <a:p>
            <a:r>
              <a:rPr lang="en-GB" sz="2000" dirty="0">
                <a:latin typeface="Calibri" panose="020F0502020204030204" pitchFamily="34" charset="0"/>
              </a:rPr>
              <a:t>Cases where the individual has additional care and support needs have fallen to 4.3% from 5.3% in the previous 6 months. </a:t>
            </a:r>
          </a:p>
        </p:txBody>
      </p:sp>
      <p:sp>
        <p:nvSpPr>
          <p:cNvPr id="57" name="Oval 56">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6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686834" y="1153572"/>
            <a:ext cx="3200400" cy="4461163"/>
          </a:xfrm>
        </p:spPr>
        <p:txBody>
          <a:bodyPr>
            <a:normAutofit/>
          </a:bodyPr>
          <a:lstStyle/>
          <a:p>
            <a:r>
              <a:rPr lang="en-GB">
                <a:solidFill>
                  <a:srgbClr val="FFFFFF"/>
                </a:solidFill>
              </a:rPr>
              <a:t>Frequently Asked Questions</a:t>
            </a:r>
          </a:p>
        </p:txBody>
      </p:sp>
      <p:sp>
        <p:nvSpPr>
          <p:cNvPr id="48" name="Arc 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F51C0C20-04EA-0390-9E87-8AB337FD7831}"/>
              </a:ext>
            </a:extLst>
          </p:cNvPr>
          <p:cNvSpPr>
            <a:spLocks noGrp="1"/>
          </p:cNvSpPr>
          <p:nvPr>
            <p:ph idx="1"/>
          </p:nvPr>
        </p:nvSpPr>
        <p:spPr>
          <a:xfrm>
            <a:off x="4489349" y="774617"/>
            <a:ext cx="7144486" cy="5585619"/>
          </a:xfrm>
        </p:spPr>
        <p:txBody>
          <a:bodyPr anchor="ctr">
            <a:normAutofit/>
          </a:bodyPr>
          <a:lstStyle/>
          <a:p>
            <a:r>
              <a:rPr lang="en-GB" sz="2200" dirty="0">
                <a:latin typeface="Calibri" panose="020F0502020204030204" pitchFamily="34" charset="0"/>
              </a:rPr>
              <a:t>CONSENT – always advisable to gain consent from the survivor as safety planning is almost always more effective if the victim is happy to engage with support services but when considering the safety of people who are at high risk of harm, consent is not always necessary.  If you are referring to MARAC then refer to Outreach too.</a:t>
            </a:r>
          </a:p>
          <a:p>
            <a:r>
              <a:rPr lang="en-GB" sz="2200" dirty="0">
                <a:latin typeface="Calibri" panose="020F0502020204030204" pitchFamily="34" charset="0"/>
              </a:rPr>
              <a:t>REFERRAL QUALITY – Explain why the referral is being made, why is it high risk and what support is required. </a:t>
            </a:r>
          </a:p>
          <a:p>
            <a:r>
              <a:rPr lang="en-GB" sz="2200" dirty="0">
                <a:latin typeface="Calibri" panose="020F0502020204030204" pitchFamily="34" charset="0"/>
              </a:rPr>
              <a:t>OFFENCES – Report via 101 / 999</a:t>
            </a:r>
          </a:p>
          <a:p>
            <a:r>
              <a:rPr lang="en-GB" sz="2200" dirty="0">
                <a:latin typeface="Calibri" panose="020F0502020204030204" pitchFamily="34" charset="0"/>
              </a:rPr>
              <a:t>POST-MARAC – The IDVA or equivalent lead professional will let the survivor know about the meeting, the safety plan and the support available. Actions will be progressed by relevant agencies to further the safety plan.  Minutes will be uploaded onto MODUS together with action progress.</a:t>
            </a:r>
          </a:p>
          <a:p>
            <a:pPr marL="0" indent="0">
              <a:buNone/>
            </a:pPr>
            <a:endParaRPr lang="en-GB" sz="2200" dirty="0"/>
          </a:p>
        </p:txBody>
      </p:sp>
    </p:spTree>
    <p:extLst>
      <p:ext uri="{BB962C8B-B14F-4D97-AF65-F5344CB8AC3E}">
        <p14:creationId xmlns:p14="http://schemas.microsoft.com/office/powerpoint/2010/main" val="261379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AF8B-BBB0-CA39-62A5-20CFF8BC39C5}"/>
              </a:ext>
            </a:extLst>
          </p:cNvPr>
          <p:cNvSpPr>
            <a:spLocks noGrp="1"/>
          </p:cNvSpPr>
          <p:nvPr>
            <p:ph type="ctrTitle"/>
          </p:nvPr>
        </p:nvSpPr>
        <p:spPr/>
        <p:txBody>
          <a:bodyPr/>
          <a:lstStyle/>
          <a:p>
            <a:r>
              <a:rPr lang="en-GB" dirty="0"/>
              <a:t>Outreach Support</a:t>
            </a:r>
          </a:p>
        </p:txBody>
      </p:sp>
      <p:sp>
        <p:nvSpPr>
          <p:cNvPr id="3" name="Subtitle 2">
            <a:extLst>
              <a:ext uri="{FF2B5EF4-FFF2-40B4-BE49-F238E27FC236}">
                <a16:creationId xmlns:a16="http://schemas.microsoft.com/office/drawing/2014/main" id="{0EB685AC-D4C3-1F71-18E4-6D75F72D5EFD}"/>
              </a:ext>
            </a:extLst>
          </p:cNvPr>
          <p:cNvSpPr>
            <a:spLocks noGrp="1"/>
          </p:cNvSpPr>
          <p:nvPr>
            <p:ph type="subTitle" idx="1"/>
          </p:nvPr>
        </p:nvSpPr>
        <p:spPr/>
        <p:txBody>
          <a:bodyPr/>
          <a:lstStyle/>
          <a:p>
            <a:r>
              <a:rPr lang="en-GB" dirty="0"/>
              <a:t>Your Sanctuary</a:t>
            </a:r>
          </a:p>
        </p:txBody>
      </p:sp>
      <p:pic>
        <p:nvPicPr>
          <p:cNvPr id="4" name="Picture 3">
            <a:extLst>
              <a:ext uri="{FF2B5EF4-FFF2-40B4-BE49-F238E27FC236}">
                <a16:creationId xmlns:a16="http://schemas.microsoft.com/office/drawing/2014/main" id="{2AE81D0E-0002-3A82-2B31-7FD60F258D12}"/>
              </a:ext>
            </a:extLst>
          </p:cNvPr>
          <p:cNvPicPr>
            <a:picLocks noChangeAspect="1"/>
          </p:cNvPicPr>
          <p:nvPr/>
        </p:nvPicPr>
        <p:blipFill>
          <a:blip r:embed="rId2"/>
          <a:stretch>
            <a:fillRect/>
          </a:stretch>
        </p:blipFill>
        <p:spPr>
          <a:xfrm>
            <a:off x="9251004" y="145915"/>
            <a:ext cx="2503251" cy="1179266"/>
          </a:xfrm>
          <a:prstGeom prst="rect">
            <a:avLst/>
          </a:prstGeom>
        </p:spPr>
      </p:pic>
    </p:spTree>
    <p:extLst>
      <p:ext uri="{BB962C8B-B14F-4D97-AF65-F5344CB8AC3E}">
        <p14:creationId xmlns:p14="http://schemas.microsoft.com/office/powerpoint/2010/main" val="313377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091-09FF-109C-F2AC-1A2BA4559189}"/>
              </a:ext>
            </a:extLst>
          </p:cNvPr>
          <p:cNvSpPr>
            <a:spLocks noGrp="1"/>
          </p:cNvSpPr>
          <p:nvPr>
            <p:ph type="title"/>
          </p:nvPr>
        </p:nvSpPr>
        <p:spPr/>
        <p:txBody>
          <a:bodyPr/>
          <a:lstStyle/>
          <a:p>
            <a:r>
              <a:rPr lang="en-GB" dirty="0"/>
              <a:t>Outreach Support</a:t>
            </a:r>
          </a:p>
        </p:txBody>
      </p:sp>
      <p:sp>
        <p:nvSpPr>
          <p:cNvPr id="3" name="Content Placeholder 2">
            <a:extLst>
              <a:ext uri="{FF2B5EF4-FFF2-40B4-BE49-F238E27FC236}">
                <a16:creationId xmlns:a16="http://schemas.microsoft.com/office/drawing/2014/main" id="{494BA846-A9CF-E0EF-2DEF-AFA682785BC6}"/>
              </a:ext>
            </a:extLst>
          </p:cNvPr>
          <p:cNvSpPr>
            <a:spLocks noGrp="1"/>
          </p:cNvSpPr>
          <p:nvPr>
            <p:ph idx="1"/>
          </p:nvPr>
        </p:nvSpPr>
        <p:spPr>
          <a:xfrm>
            <a:off x="838200" y="1690688"/>
            <a:ext cx="10515600" cy="4214002"/>
          </a:xfrm>
        </p:spPr>
        <p:txBody>
          <a:bodyPr>
            <a:normAutofit/>
          </a:bodyPr>
          <a:lstStyle/>
          <a:p>
            <a:r>
              <a:rPr lang="en-GB" dirty="0"/>
              <a:t>Emotional &amp; Practical Support</a:t>
            </a:r>
          </a:p>
          <a:p>
            <a:r>
              <a:rPr lang="en-GB" dirty="0"/>
              <a:t>Signposting</a:t>
            </a:r>
          </a:p>
          <a:p>
            <a:r>
              <a:rPr lang="en-GB" dirty="0"/>
              <a:t>Safety Planning </a:t>
            </a:r>
          </a:p>
          <a:p>
            <a:r>
              <a:rPr lang="en-GB" dirty="0"/>
              <a:t>Advocacy - including support at court and attending social care meetings</a:t>
            </a:r>
          </a:p>
          <a:p>
            <a:r>
              <a:rPr lang="en-GB" dirty="0"/>
              <a:t>Survivor’s voice at MARAC</a:t>
            </a:r>
          </a:p>
          <a:p>
            <a:r>
              <a:rPr lang="en-GB" dirty="0"/>
              <a:t>Updating on actions &amp; outcomes of MARAC</a:t>
            </a:r>
          </a:p>
        </p:txBody>
      </p:sp>
      <p:pic>
        <p:nvPicPr>
          <p:cNvPr id="4" name="Picture 3">
            <a:extLst>
              <a:ext uri="{FF2B5EF4-FFF2-40B4-BE49-F238E27FC236}">
                <a16:creationId xmlns:a16="http://schemas.microsoft.com/office/drawing/2014/main" id="{0464B809-1E9C-8FE2-EC47-47B778ECC61D}"/>
              </a:ext>
            </a:extLst>
          </p:cNvPr>
          <p:cNvPicPr>
            <a:picLocks noChangeAspect="1"/>
          </p:cNvPicPr>
          <p:nvPr/>
        </p:nvPicPr>
        <p:blipFill>
          <a:blip r:embed="rId2"/>
          <a:stretch>
            <a:fillRect/>
          </a:stretch>
        </p:blipFill>
        <p:spPr>
          <a:xfrm>
            <a:off x="9494120" y="206205"/>
            <a:ext cx="2406050" cy="1133475"/>
          </a:xfrm>
          <a:prstGeom prst="rect">
            <a:avLst/>
          </a:prstGeom>
        </p:spPr>
      </p:pic>
    </p:spTree>
    <p:extLst>
      <p:ext uri="{BB962C8B-B14F-4D97-AF65-F5344CB8AC3E}">
        <p14:creationId xmlns:p14="http://schemas.microsoft.com/office/powerpoint/2010/main" val="19468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A04A-5452-A494-9308-7D39720CEA3E}"/>
              </a:ext>
            </a:extLst>
          </p:cNvPr>
          <p:cNvSpPr>
            <a:spLocks noGrp="1"/>
          </p:cNvSpPr>
          <p:nvPr>
            <p:ph type="title"/>
          </p:nvPr>
        </p:nvSpPr>
        <p:spPr/>
        <p:txBody>
          <a:bodyPr/>
          <a:lstStyle/>
          <a:p>
            <a:r>
              <a:rPr lang="en-GB" dirty="0"/>
              <a:t>Identifying Abuse</a:t>
            </a:r>
          </a:p>
        </p:txBody>
      </p:sp>
      <p:sp>
        <p:nvSpPr>
          <p:cNvPr id="3" name="Content Placeholder 2">
            <a:extLst>
              <a:ext uri="{FF2B5EF4-FFF2-40B4-BE49-F238E27FC236}">
                <a16:creationId xmlns:a16="http://schemas.microsoft.com/office/drawing/2014/main" id="{FD24AC85-9BE7-B55B-2457-21BDD1C08033}"/>
              </a:ext>
            </a:extLst>
          </p:cNvPr>
          <p:cNvSpPr>
            <a:spLocks noGrp="1"/>
          </p:cNvSpPr>
          <p:nvPr>
            <p:ph idx="1"/>
          </p:nvPr>
        </p:nvSpPr>
        <p:spPr>
          <a:xfrm>
            <a:off x="838200" y="1358697"/>
            <a:ext cx="10515600" cy="5236656"/>
          </a:xfrm>
        </p:spPr>
        <p:txBody>
          <a:bodyPr>
            <a:normAutofit/>
          </a:bodyPr>
          <a:lstStyle/>
          <a:p>
            <a:r>
              <a:rPr lang="en-GB" sz="2000" dirty="0"/>
              <a:t>Professional curiosity and assertiveness </a:t>
            </a:r>
          </a:p>
          <a:p>
            <a:r>
              <a:rPr lang="en-GB" sz="2000" dirty="0"/>
              <a:t>Speak to service user away from family members or partner (domestic abuse is not limited to intimate partner)</a:t>
            </a:r>
          </a:p>
          <a:p>
            <a:r>
              <a:rPr lang="en-GB" sz="2000" dirty="0"/>
              <a:t>Patterns of  behaviour</a:t>
            </a:r>
          </a:p>
          <a:p>
            <a:r>
              <a:rPr lang="en-GB" sz="2000" dirty="0"/>
              <a:t>Risk Assessment </a:t>
            </a:r>
          </a:p>
          <a:p>
            <a:pPr marL="0" indent="0">
              <a:buNone/>
            </a:pPr>
            <a:r>
              <a:rPr lang="en-GB" sz="2000" dirty="0"/>
              <a:t>A DASH Risk Assessment does not have to be completed by a DA specialist, and a referral to MARAC can be made on professional judgement.</a:t>
            </a:r>
          </a:p>
          <a:p>
            <a:r>
              <a:rPr lang="en-GB" sz="2000" dirty="0"/>
              <a:t>Helpline for Advice – 01483 776822</a:t>
            </a:r>
          </a:p>
          <a:p>
            <a:r>
              <a:rPr lang="en-GB" sz="2000" dirty="0"/>
              <a:t>Anti Victim Blaming Guidance</a:t>
            </a:r>
          </a:p>
          <a:p>
            <a:pPr marL="0" indent="0">
              <a:buNone/>
            </a:pPr>
            <a:r>
              <a:rPr lang="en-GB" sz="2000" dirty="0"/>
              <a:t>https://www.healthysurrey.org.uk/domestic-abuse/professionals/anti-victim-blaming-guidance</a:t>
            </a:r>
          </a:p>
          <a:p>
            <a:r>
              <a:rPr lang="en-GB" sz="2000" dirty="0"/>
              <a:t>Surrey Gold Standard Coercive and Controlling Behaviour Framework</a:t>
            </a:r>
          </a:p>
          <a:p>
            <a:pPr marL="0" indent="0">
              <a:buNone/>
            </a:pPr>
            <a:r>
              <a:rPr lang="en-GB" sz="2000" dirty="0"/>
              <a:t>https://www.healthysurrey.org.uk/domestic-abuse/professionals/surrey-gold-standard-coercive-and-controlling-behaviour-framework</a:t>
            </a:r>
          </a:p>
        </p:txBody>
      </p:sp>
      <p:pic>
        <p:nvPicPr>
          <p:cNvPr id="4" name="Picture 3">
            <a:extLst>
              <a:ext uri="{FF2B5EF4-FFF2-40B4-BE49-F238E27FC236}">
                <a16:creationId xmlns:a16="http://schemas.microsoft.com/office/drawing/2014/main" id="{6738FA2B-FE58-8C0F-9431-03E32B4BA993}"/>
              </a:ext>
            </a:extLst>
          </p:cNvPr>
          <p:cNvPicPr>
            <a:picLocks noChangeAspect="1"/>
          </p:cNvPicPr>
          <p:nvPr/>
        </p:nvPicPr>
        <p:blipFill>
          <a:blip r:embed="rId3"/>
          <a:stretch>
            <a:fillRect/>
          </a:stretch>
        </p:blipFill>
        <p:spPr>
          <a:xfrm>
            <a:off x="9280187" y="171460"/>
            <a:ext cx="2629710" cy="1238840"/>
          </a:xfrm>
          <a:prstGeom prst="rect">
            <a:avLst/>
          </a:prstGeom>
        </p:spPr>
      </p:pic>
    </p:spTree>
    <p:extLst>
      <p:ext uri="{BB962C8B-B14F-4D97-AF65-F5344CB8AC3E}">
        <p14:creationId xmlns:p14="http://schemas.microsoft.com/office/powerpoint/2010/main" val="277254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49B5-5158-29D9-EE06-06B85C146705}"/>
              </a:ext>
            </a:extLst>
          </p:cNvPr>
          <p:cNvSpPr>
            <a:spLocks noGrp="1"/>
          </p:cNvSpPr>
          <p:nvPr>
            <p:ph type="title"/>
          </p:nvPr>
        </p:nvSpPr>
        <p:spPr>
          <a:xfrm>
            <a:off x="838200" y="365126"/>
            <a:ext cx="10515600" cy="1201028"/>
          </a:xfrm>
        </p:spPr>
        <p:txBody>
          <a:bodyPr/>
          <a:lstStyle/>
          <a:p>
            <a:r>
              <a:rPr lang="en-GB" dirty="0"/>
              <a:t>High Risk Indicators</a:t>
            </a:r>
          </a:p>
        </p:txBody>
      </p:sp>
      <p:sp>
        <p:nvSpPr>
          <p:cNvPr id="3" name="Content Placeholder 2">
            <a:extLst>
              <a:ext uri="{FF2B5EF4-FFF2-40B4-BE49-F238E27FC236}">
                <a16:creationId xmlns:a16="http://schemas.microsoft.com/office/drawing/2014/main" id="{5965896F-8DCA-355C-B863-E3289E50CF70}"/>
              </a:ext>
            </a:extLst>
          </p:cNvPr>
          <p:cNvSpPr>
            <a:spLocks noGrp="1"/>
          </p:cNvSpPr>
          <p:nvPr>
            <p:ph idx="1"/>
          </p:nvPr>
        </p:nvSpPr>
        <p:spPr>
          <a:xfrm>
            <a:off x="838200" y="1660254"/>
            <a:ext cx="10515600" cy="4351338"/>
          </a:xfrm>
        </p:spPr>
        <p:txBody>
          <a:bodyPr>
            <a:normAutofit fontScale="92500" lnSpcReduction="20000"/>
          </a:bodyPr>
          <a:lstStyle/>
          <a:p>
            <a:r>
              <a:rPr lang="en-GB" sz="1400" dirty="0"/>
              <a:t>Survivor fear</a:t>
            </a:r>
          </a:p>
          <a:p>
            <a:r>
              <a:rPr lang="en-GB" sz="1400" dirty="0"/>
              <a:t>AP &amp; Survivor mental health</a:t>
            </a:r>
          </a:p>
          <a:p>
            <a:r>
              <a:rPr lang="en-GB" sz="1400" dirty="0"/>
              <a:t>Separation</a:t>
            </a:r>
          </a:p>
          <a:p>
            <a:r>
              <a:rPr lang="en-GB" sz="1400" dirty="0"/>
              <a:t>Stalking</a:t>
            </a:r>
          </a:p>
          <a:p>
            <a:r>
              <a:rPr lang="en-GB" sz="1400" dirty="0"/>
              <a:t>Pregnancy</a:t>
            </a:r>
          </a:p>
          <a:p>
            <a:r>
              <a:rPr lang="en-GB" sz="1400" dirty="0"/>
              <a:t>Weapons</a:t>
            </a:r>
          </a:p>
          <a:p>
            <a:r>
              <a:rPr lang="en-GB" sz="1400" dirty="0"/>
              <a:t>Threats To Kill </a:t>
            </a:r>
          </a:p>
          <a:p>
            <a:r>
              <a:rPr lang="en-GB" sz="1400" dirty="0"/>
              <a:t>Non-Fatal Strangulation</a:t>
            </a:r>
          </a:p>
          <a:p>
            <a:r>
              <a:rPr lang="en-GB" sz="1400" dirty="0"/>
              <a:t>Sexual abuse </a:t>
            </a:r>
          </a:p>
          <a:p>
            <a:r>
              <a:rPr lang="en-GB" sz="1400" dirty="0"/>
              <a:t>Previous criminal history including violence</a:t>
            </a:r>
          </a:p>
          <a:p>
            <a:r>
              <a:rPr lang="en-GB" sz="1400" dirty="0"/>
              <a:t>Mistreating an animal</a:t>
            </a:r>
          </a:p>
          <a:p>
            <a:r>
              <a:rPr lang="en-GB" sz="1400" dirty="0"/>
              <a:t>Substance misuse</a:t>
            </a:r>
          </a:p>
          <a:p>
            <a:r>
              <a:rPr lang="en-GB" sz="1400" dirty="0"/>
              <a:t>Threats of suicide by the perpetrator</a:t>
            </a:r>
          </a:p>
          <a:p>
            <a:r>
              <a:rPr lang="en-GB" sz="1400" dirty="0"/>
              <a:t>Survivor mental health</a:t>
            </a:r>
          </a:p>
          <a:p>
            <a:endParaRPr lang="en-GB" sz="1900" dirty="0"/>
          </a:p>
          <a:p>
            <a:pPr marL="0" indent="0">
              <a:buNone/>
            </a:pPr>
            <a:r>
              <a:rPr lang="en-GB" sz="1900" dirty="0"/>
              <a:t>If high risk abuse is identified, clients should be referred to both Outreach </a:t>
            </a:r>
            <a:r>
              <a:rPr lang="en-GB" sz="1900" b="1" dirty="0"/>
              <a:t>and</a:t>
            </a:r>
            <a:r>
              <a:rPr lang="en-GB" sz="1900" dirty="0"/>
              <a:t> MARAC</a:t>
            </a:r>
          </a:p>
          <a:p>
            <a:endParaRPr lang="en-GB" sz="1600" dirty="0"/>
          </a:p>
          <a:p>
            <a:pPr marL="0" indent="0">
              <a:buNone/>
            </a:pPr>
            <a:endParaRPr lang="en-GB" dirty="0"/>
          </a:p>
        </p:txBody>
      </p:sp>
      <p:pic>
        <p:nvPicPr>
          <p:cNvPr id="4" name="Picture 3">
            <a:extLst>
              <a:ext uri="{FF2B5EF4-FFF2-40B4-BE49-F238E27FC236}">
                <a16:creationId xmlns:a16="http://schemas.microsoft.com/office/drawing/2014/main" id="{5E7AF885-242F-E7B6-C5EE-6FE2CCFB3BE1}"/>
              </a:ext>
            </a:extLst>
          </p:cNvPr>
          <p:cNvPicPr>
            <a:picLocks noChangeAspect="1"/>
          </p:cNvPicPr>
          <p:nvPr/>
        </p:nvPicPr>
        <p:blipFill>
          <a:blip r:embed="rId3"/>
          <a:stretch>
            <a:fillRect/>
          </a:stretch>
        </p:blipFill>
        <p:spPr>
          <a:xfrm>
            <a:off x="9572017" y="145915"/>
            <a:ext cx="2474067" cy="1165518"/>
          </a:xfrm>
          <a:prstGeom prst="rect">
            <a:avLst/>
          </a:prstGeom>
        </p:spPr>
      </p:pic>
    </p:spTree>
    <p:extLst>
      <p:ext uri="{BB962C8B-B14F-4D97-AF65-F5344CB8AC3E}">
        <p14:creationId xmlns:p14="http://schemas.microsoft.com/office/powerpoint/2010/main" val="139758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E89C-7881-F6F3-8619-2B502B4F5DA5}"/>
              </a:ext>
            </a:extLst>
          </p:cNvPr>
          <p:cNvSpPr>
            <a:spLocks noGrp="1"/>
          </p:cNvSpPr>
          <p:nvPr>
            <p:ph type="title"/>
          </p:nvPr>
        </p:nvSpPr>
        <p:spPr/>
        <p:txBody>
          <a:bodyPr/>
          <a:lstStyle/>
          <a:p>
            <a:r>
              <a:rPr lang="en-GB" dirty="0"/>
              <a:t>Why is multi-agency working between ASC,  Outreach and MARAC so important? </a:t>
            </a:r>
          </a:p>
        </p:txBody>
      </p:sp>
      <p:sp>
        <p:nvSpPr>
          <p:cNvPr id="3" name="Content Placeholder 2">
            <a:extLst>
              <a:ext uri="{FF2B5EF4-FFF2-40B4-BE49-F238E27FC236}">
                <a16:creationId xmlns:a16="http://schemas.microsoft.com/office/drawing/2014/main" id="{35D29338-BF59-C48C-955D-48EE588D320B}"/>
              </a:ext>
            </a:extLst>
          </p:cNvPr>
          <p:cNvSpPr>
            <a:spLocks noGrp="1"/>
          </p:cNvSpPr>
          <p:nvPr>
            <p:ph idx="1"/>
          </p:nvPr>
        </p:nvSpPr>
        <p:spPr>
          <a:xfrm>
            <a:off x="838200" y="1825625"/>
            <a:ext cx="10515600" cy="4667250"/>
          </a:xfrm>
        </p:spPr>
        <p:txBody>
          <a:bodyPr>
            <a:normAutofit/>
          </a:bodyPr>
          <a:lstStyle/>
          <a:p>
            <a:r>
              <a:rPr lang="en-GB" dirty="0"/>
              <a:t>Abuse may have been disclosed to only one service</a:t>
            </a:r>
          </a:p>
          <a:p>
            <a:r>
              <a:rPr lang="en-GB" dirty="0"/>
              <a:t>Lesser-known indicators of abuse may be missed </a:t>
            </a:r>
          </a:p>
          <a:p>
            <a:r>
              <a:rPr lang="en-GB" dirty="0"/>
              <a:t>Identifying perpetrator behaviours</a:t>
            </a:r>
          </a:p>
          <a:p>
            <a:r>
              <a:rPr lang="en-GB" dirty="0"/>
              <a:t>Opportunities to raise safeguarding concerns missed</a:t>
            </a:r>
          </a:p>
          <a:p>
            <a:r>
              <a:rPr lang="en-GB" dirty="0"/>
              <a:t>Appropriate level of support or intervention – especially mental health support </a:t>
            </a:r>
          </a:p>
          <a:p>
            <a:r>
              <a:rPr lang="en-GB" dirty="0"/>
              <a:t>Informed decision-making</a:t>
            </a:r>
          </a:p>
          <a:p>
            <a:r>
              <a:rPr lang="en-GB" dirty="0"/>
              <a:t>Supporting survivors who are neurodiverse</a:t>
            </a:r>
          </a:p>
        </p:txBody>
      </p:sp>
      <p:pic>
        <p:nvPicPr>
          <p:cNvPr id="4" name="Picture 3">
            <a:extLst>
              <a:ext uri="{FF2B5EF4-FFF2-40B4-BE49-F238E27FC236}">
                <a16:creationId xmlns:a16="http://schemas.microsoft.com/office/drawing/2014/main" id="{AFAB8C70-4B48-298A-10FB-44A81BD8F218}"/>
              </a:ext>
            </a:extLst>
          </p:cNvPr>
          <p:cNvPicPr>
            <a:picLocks noChangeAspect="1"/>
          </p:cNvPicPr>
          <p:nvPr/>
        </p:nvPicPr>
        <p:blipFill>
          <a:blip r:embed="rId3"/>
          <a:stretch>
            <a:fillRect/>
          </a:stretch>
        </p:blipFill>
        <p:spPr>
          <a:xfrm>
            <a:off x="9562289" y="5400679"/>
            <a:ext cx="2318426" cy="1092196"/>
          </a:xfrm>
          <a:prstGeom prst="rect">
            <a:avLst/>
          </a:prstGeom>
        </p:spPr>
      </p:pic>
    </p:spTree>
    <p:extLst>
      <p:ext uri="{BB962C8B-B14F-4D97-AF65-F5344CB8AC3E}">
        <p14:creationId xmlns:p14="http://schemas.microsoft.com/office/powerpoint/2010/main" val="2886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Hourglass</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5C61D5-266D-B719-6174-EE0DFAF7B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54296" y="845076"/>
            <a:ext cx="7214616" cy="5140415"/>
          </a:xfrm>
          <a:prstGeom prst="rect">
            <a:avLst/>
          </a:prstGeom>
          <a:noFill/>
        </p:spPr>
      </p:pic>
    </p:spTree>
    <p:extLst>
      <p:ext uri="{BB962C8B-B14F-4D97-AF65-F5344CB8AC3E}">
        <p14:creationId xmlns:p14="http://schemas.microsoft.com/office/powerpoint/2010/main" val="190168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838200" y="365125"/>
            <a:ext cx="10515599" cy="1325563"/>
          </a:xfrm>
        </p:spPr>
        <p:txBody>
          <a:bodyPr>
            <a:normAutofit/>
          </a:bodyPr>
          <a:lstStyle/>
          <a:p>
            <a:r>
              <a:rPr lang="en-GB" dirty="0"/>
              <a:t>Case Studies – Adult Social Care</a:t>
            </a:r>
          </a:p>
        </p:txBody>
      </p:sp>
      <p:sp>
        <p:nvSpPr>
          <p:cNvPr id="39" name="Oval 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51C0C20-04EA-0390-9E87-8AB337FD7831}"/>
              </a:ext>
            </a:extLst>
          </p:cNvPr>
          <p:cNvSpPr>
            <a:spLocks noGrp="1"/>
          </p:cNvSpPr>
          <p:nvPr>
            <p:ph idx="1"/>
          </p:nvPr>
        </p:nvSpPr>
        <p:spPr>
          <a:xfrm>
            <a:off x="838199" y="1690688"/>
            <a:ext cx="10515600" cy="4351338"/>
          </a:xfrm>
        </p:spPr>
        <p:txBody>
          <a:bodyPr/>
          <a:lstStyle/>
          <a:p>
            <a:pPr marL="0" indent="0">
              <a:buNone/>
            </a:pPr>
            <a:r>
              <a:rPr lang="en-GB" sz="2000" u="sng" dirty="0">
                <a:effectLst/>
                <a:latin typeface="Calibri" panose="020F0502020204030204" pitchFamily="34" charset="0"/>
                <a:ea typeface="Aptos" panose="020B0004020202020204" pitchFamily="34" charset="0"/>
                <a:cs typeface="Aptos" panose="020B0004020202020204" pitchFamily="34" charset="0"/>
              </a:rPr>
              <a:t>Positive Case Example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Libby (name changed), 56 years, lives a PA Housing owned property.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Libby has a diagnosis of EUPD and hip joint issues.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Libby called the police due to an assault from her partner Joe (name changed).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Libby was not supporting a police investigation, so case was filed.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The ASC team opened a Care Act Section 42 safeguarding enquiry due to concerns about domestic abuse.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Her case was discussed at the MARAC. An agreed action was for a joint visit with ASC and PA Housing.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dirty="0">
                <a:effectLst/>
                <a:latin typeface="Calibri" panose="020F0502020204030204" pitchFamily="34" charset="0"/>
                <a:ea typeface="Aptos" panose="020B0004020202020204" pitchFamily="34" charset="0"/>
                <a:cs typeface="Aptos" panose="020B0004020202020204" pitchFamily="34" charset="0"/>
              </a:rPr>
              <a:t>Libby was connected with professionals and agencies she had been avoiding and this was a positive outcome.  </a:t>
            </a:r>
            <a:endParaRPr lang="en-GB" sz="20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312793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049C9A4-B057-6A0C-D0EB-2EFA28222882}"/>
              </a:ext>
            </a:extLst>
          </p:cNvPr>
          <p:cNvSpPr>
            <a:spLocks noGrp="1"/>
          </p:cNvSpPr>
          <p:nvPr>
            <p:ph type="title"/>
          </p:nvPr>
        </p:nvSpPr>
        <p:spPr>
          <a:xfrm>
            <a:off x="1050510" y="477998"/>
            <a:ext cx="5558489" cy="1325563"/>
          </a:xfrm>
        </p:spPr>
        <p:txBody>
          <a:bodyPr>
            <a:normAutofit/>
          </a:bodyPr>
          <a:lstStyle/>
          <a:p>
            <a:r>
              <a:rPr lang="en-GB" dirty="0"/>
              <a:t>Agenda</a:t>
            </a:r>
          </a:p>
        </p:txBody>
      </p:sp>
      <p:sp>
        <p:nvSpPr>
          <p:cNvPr id="27" name="Freeform: Shape 2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90AB0212-00D3-640E-2BDC-BAC2D9DB442F}"/>
              </a:ext>
            </a:extLst>
          </p:cNvPr>
          <p:cNvSpPr>
            <a:spLocks noGrp="1"/>
          </p:cNvSpPr>
          <p:nvPr>
            <p:ph idx="1"/>
          </p:nvPr>
        </p:nvSpPr>
        <p:spPr>
          <a:xfrm>
            <a:off x="891983" y="1931650"/>
            <a:ext cx="5558489" cy="4351338"/>
          </a:xfrm>
        </p:spPr>
        <p:txBody>
          <a:bodyPr>
            <a:normAutofit/>
          </a:bodyPr>
          <a:lstStyle/>
          <a:p>
            <a:r>
              <a:rPr lang="en-GB" dirty="0"/>
              <a:t>Welcome and Introductions</a:t>
            </a:r>
          </a:p>
          <a:p>
            <a:r>
              <a:rPr lang="en-GB" dirty="0"/>
              <a:t>What is MARAC?</a:t>
            </a:r>
          </a:p>
          <a:p>
            <a:r>
              <a:rPr lang="en-GB" dirty="0"/>
              <a:t>Your Sanctuary – specialist outreach services</a:t>
            </a:r>
          </a:p>
          <a:p>
            <a:r>
              <a:rPr lang="en-GB" dirty="0"/>
              <a:t>Hourglass</a:t>
            </a:r>
          </a:p>
          <a:p>
            <a:r>
              <a:rPr lang="en-GB" dirty="0"/>
              <a:t>Adult Social Care Case Studies</a:t>
            </a:r>
          </a:p>
          <a:p>
            <a:r>
              <a:rPr lang="en-GB" dirty="0"/>
              <a:t>Questions</a:t>
            </a:r>
          </a:p>
        </p:txBody>
      </p:sp>
      <p:sp>
        <p:nvSpPr>
          <p:cNvPr id="29" name="Oval 2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Block Arc 3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Shape 3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5" name="Straight Connector 3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7" name="Freeform: Shape 3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Arc 3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kern="1200">
                <a:solidFill>
                  <a:srgbClr val="FFFFFF"/>
                </a:solidFill>
                <a:latin typeface="+mj-lt"/>
                <a:ea typeface="+mj-ea"/>
                <a:cs typeface="+mj-cs"/>
              </a:rPr>
              <a:t>Case Studies – Adult Social Care</a:t>
            </a: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CAF521-3D38-298D-17ED-9CFA1414BAF6}"/>
              </a:ext>
            </a:extLst>
          </p:cNvPr>
          <p:cNvSpPr txBox="1"/>
          <p:nvPr/>
        </p:nvSpPr>
        <p:spPr>
          <a:xfrm>
            <a:off x="6193655" y="1045152"/>
            <a:ext cx="5257799" cy="4889350"/>
          </a:xfrm>
          <a:prstGeom prst="rect">
            <a:avLst/>
          </a:prstGeom>
        </p:spPr>
        <p:txBody>
          <a:bodyPr vert="horz" lIns="91440" tIns="45720" rIns="91440" bIns="45720" rtlCol="0" anchor="t">
            <a:normAutofit/>
          </a:bodyPr>
          <a:lstStyle/>
          <a:p>
            <a:pPr>
              <a:lnSpc>
                <a:spcPct val="90000"/>
              </a:lnSpc>
              <a:spcAft>
                <a:spcPts val="600"/>
              </a:spcAft>
            </a:pPr>
            <a:r>
              <a:rPr lang="en-US" sz="2000" b="1" dirty="0">
                <a:latin typeface="Calibri" panose="020F0502020204030204" pitchFamily="34" charset="0"/>
              </a:rPr>
              <a:t>Positive Case Example 2</a:t>
            </a:r>
          </a:p>
          <a:p>
            <a:pPr>
              <a:lnSpc>
                <a:spcPct val="90000"/>
              </a:lnSpc>
              <a:spcAft>
                <a:spcPts val="600"/>
              </a:spcAft>
            </a:pPr>
            <a:r>
              <a:rPr lang="en-US" sz="2000" dirty="0">
                <a:latin typeface="Calibri" panose="020F0502020204030204" pitchFamily="34" charset="0"/>
              </a:rPr>
              <a:t>In a case of DA when someone was ready to flee it was great to get the coordination from SW domestic outreach and Waverley housing. </a:t>
            </a:r>
          </a:p>
          <a:p>
            <a:pPr>
              <a:lnSpc>
                <a:spcPct val="90000"/>
              </a:lnSpc>
              <a:spcAft>
                <a:spcPts val="600"/>
              </a:spcAft>
            </a:pPr>
            <a:r>
              <a:rPr lang="en-US" sz="2000" dirty="0">
                <a:latin typeface="Calibri" panose="020F0502020204030204" pitchFamily="34" charset="0"/>
              </a:rPr>
              <a:t>The police were also able to put a marker on the property and advise everyone why they were not going to take action in relation to the stalking element of the DA at this critical point. </a:t>
            </a:r>
          </a:p>
          <a:p>
            <a:pPr>
              <a:lnSpc>
                <a:spcPct val="90000"/>
              </a:lnSpc>
              <a:spcAft>
                <a:spcPts val="600"/>
              </a:spcAft>
            </a:pPr>
            <a:r>
              <a:rPr lang="en-US" sz="2000" dirty="0">
                <a:latin typeface="Calibri" panose="020F0502020204030204" pitchFamily="34" charset="0"/>
              </a:rPr>
              <a:t>This was a great example of a team of multi agency /professionals working together to share information and advice to reduce the risk of harm coming to this individual. </a:t>
            </a:r>
          </a:p>
          <a:p>
            <a:pPr>
              <a:lnSpc>
                <a:spcPct val="90000"/>
              </a:lnSpc>
              <a:spcAft>
                <a:spcPts val="600"/>
              </a:spcAft>
            </a:pPr>
            <a:r>
              <a:rPr lang="en-US" sz="2000" dirty="0">
                <a:latin typeface="Calibri" panose="020F0502020204030204" pitchFamily="34" charset="0"/>
              </a:rPr>
              <a:t>The success in this case was that this person did flee, did so safely and had a new home to go to that could accommodate her disabilities. </a:t>
            </a:r>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509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407751" y="157519"/>
            <a:ext cx="10515599" cy="1325563"/>
          </a:xfrm>
        </p:spPr>
        <p:txBody>
          <a:bodyPr>
            <a:normAutofit/>
          </a:bodyPr>
          <a:lstStyle/>
          <a:p>
            <a:r>
              <a:rPr lang="en-GB" dirty="0"/>
              <a:t>Case Studies – Adult Social Care</a:t>
            </a:r>
          </a:p>
        </p:txBody>
      </p:sp>
      <p:sp>
        <p:nvSpPr>
          <p:cNvPr id="39" name="Oval 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51C0C20-04EA-0390-9E87-8AB337FD7831}"/>
              </a:ext>
            </a:extLst>
          </p:cNvPr>
          <p:cNvSpPr>
            <a:spLocks noGrp="1"/>
          </p:cNvSpPr>
          <p:nvPr>
            <p:ph idx="1"/>
          </p:nvPr>
        </p:nvSpPr>
        <p:spPr>
          <a:xfrm>
            <a:off x="356275" y="1277805"/>
            <a:ext cx="11479449" cy="4927159"/>
          </a:xfrm>
        </p:spPr>
        <p:txBody>
          <a:bodyPr>
            <a:normAutofit fontScale="25000" lnSpcReduction="20000"/>
          </a:bodyPr>
          <a:lstStyle/>
          <a:p>
            <a:r>
              <a:rPr lang="en-GB" sz="6400" dirty="0">
                <a:latin typeface="Calibri" panose="020F0502020204030204" pitchFamily="34" charset="0"/>
              </a:rPr>
              <a:t>Mr and Mrs Smith were known to MARAC as a high risk repeat DA case. They were both late 60’s/early 70’s. </a:t>
            </a:r>
          </a:p>
          <a:p>
            <a:r>
              <a:rPr lang="en-GB" sz="6400" dirty="0">
                <a:latin typeface="Calibri" panose="020F0502020204030204" pitchFamily="34" charset="0"/>
              </a:rPr>
              <a:t>Mrs Smith was terrified of her husband and spent the large part of their marriage placating him and being careful not to upset him. The control and DA incidents had increased since he retired. </a:t>
            </a:r>
          </a:p>
          <a:p>
            <a:r>
              <a:rPr lang="en-GB" sz="6400" dirty="0">
                <a:latin typeface="Calibri" panose="020F0502020204030204" pitchFamily="34" charset="0"/>
              </a:rPr>
              <a:t>He monitored everything she did and asked questions about why she was late, there was a real degree of coercive control which had increased. It was manageable while he was working.</a:t>
            </a:r>
          </a:p>
          <a:p>
            <a:r>
              <a:rPr lang="en-GB" sz="6400" dirty="0">
                <a:latin typeface="Calibri" panose="020F0502020204030204" pitchFamily="34" charset="0"/>
              </a:rPr>
              <a:t>Agencies were concerned about the risk of a domestic homicide due to his anger and physical abuse, her age and general health. </a:t>
            </a:r>
          </a:p>
          <a:p>
            <a:r>
              <a:rPr lang="en-GB" sz="6400" dirty="0">
                <a:latin typeface="Calibri" panose="020F0502020204030204" pitchFamily="34" charset="0"/>
              </a:rPr>
              <a:t>Police were called to the property, where he was arrested several times although always went home afterwards, despite police bail conditions in place which he constantly breached and Mrs Smith had always allowed him home afterwards, against agencies advice. In the hope that he would change his behaviour, although this never happened.</a:t>
            </a:r>
          </a:p>
          <a:p>
            <a:r>
              <a:rPr lang="en-GB" sz="6400" dirty="0">
                <a:latin typeface="Calibri" panose="020F0502020204030204" pitchFamily="34" charset="0"/>
              </a:rPr>
              <a:t>She would not consider leaving him, despite the efforts from ASC and ESDAS (DA outreach services). </a:t>
            </a:r>
          </a:p>
          <a:p>
            <a:r>
              <a:rPr lang="en-GB" sz="6400" dirty="0">
                <a:latin typeface="Calibri" panose="020F0502020204030204" pitchFamily="34" charset="0"/>
              </a:rPr>
              <a:t>She was a carer under the care act definition. Mrs Smith had some depression and anxiety due to the DA and this was being managed by her GP. </a:t>
            </a:r>
          </a:p>
          <a:p>
            <a:r>
              <a:rPr lang="en-GB" sz="6400" dirty="0">
                <a:latin typeface="Calibri" panose="020F0502020204030204" pitchFamily="34" charset="0"/>
              </a:rPr>
              <a:t>Risk assessments were conducted in the S42 enquiry, and a DASH risk assessment completed by ESDAS.</a:t>
            </a:r>
          </a:p>
          <a:p>
            <a:r>
              <a:rPr lang="en-GB" sz="6400" dirty="0">
                <a:latin typeface="Calibri" panose="020F0502020204030204" pitchFamily="34" charset="0"/>
              </a:rPr>
              <a:t>Then Mr Smith was admitted to hospital. This was our window of opportunity to speak to her, without him being there, and support her, on this occasion she agreed not to have him back to their home and he was placed by ASC in a respite bed funded by SCC from hospital.</a:t>
            </a:r>
          </a:p>
          <a:p>
            <a:r>
              <a:rPr lang="en-GB" sz="6400" dirty="0">
                <a:latin typeface="Calibri" panose="020F0502020204030204" pitchFamily="34" charset="0"/>
              </a:rPr>
              <a:t>Once Mrs Smith had realised the degree of distress and anxiety that Mr Smith had caused her, she worked with ESDAS and ASC and the locks were changed and door bolts and other safety equipment such as DA kits were put in place. As agencies were concerned that he might leave the care home and make his way back home.</a:t>
            </a:r>
          </a:p>
          <a:p>
            <a:r>
              <a:rPr lang="en-GB" sz="6400" dirty="0">
                <a:latin typeface="Calibri" panose="020F0502020204030204" pitchFamily="34" charset="0"/>
              </a:rPr>
              <a:t>However, his health deteriorated, and home was no longer an option.</a:t>
            </a:r>
          </a:p>
          <a:p>
            <a:r>
              <a:rPr lang="en-GB" sz="6400" dirty="0">
                <a:latin typeface="Calibri" panose="020F0502020204030204" pitchFamily="34" charset="0"/>
              </a:rPr>
              <a:t>So, all in all this took many attempts to engage her and offer her support from ESDAS and ASC and all agencies were relieved that she could live out the rest of her life in safety.</a:t>
            </a:r>
          </a:p>
          <a:p>
            <a:endParaRPr lang="en-GB" dirty="0"/>
          </a:p>
        </p:txBody>
      </p:sp>
    </p:spTree>
    <p:extLst>
      <p:ext uri="{BB962C8B-B14F-4D97-AF65-F5344CB8AC3E}">
        <p14:creationId xmlns:p14="http://schemas.microsoft.com/office/powerpoint/2010/main" val="367609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DF0BD42-B531-A87D-D407-AF942E556A19}"/>
              </a:ext>
            </a:extLst>
          </p:cNvPr>
          <p:cNvSpPr>
            <a:spLocks noGrp="1"/>
          </p:cNvSpPr>
          <p:nvPr>
            <p:ph idx="1"/>
          </p:nvPr>
        </p:nvSpPr>
        <p:spPr>
          <a:xfrm>
            <a:off x="2048203" y="2686433"/>
            <a:ext cx="8095593" cy="1485134"/>
          </a:xfrm>
        </p:spPr>
        <p:txBody>
          <a:bodyPr>
            <a:normAutofit/>
          </a:bodyPr>
          <a:lstStyle/>
          <a:p>
            <a:pPr marL="0" indent="0" algn="ctr">
              <a:buNone/>
            </a:pPr>
            <a:r>
              <a:rPr lang="en-GB" sz="8800" dirty="0"/>
              <a:t>Questions?</a:t>
            </a:r>
          </a:p>
        </p:txBody>
      </p:sp>
    </p:spTree>
    <p:extLst>
      <p:ext uri="{BB962C8B-B14F-4D97-AF65-F5344CB8AC3E}">
        <p14:creationId xmlns:p14="http://schemas.microsoft.com/office/powerpoint/2010/main" val="1918759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c 5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DF0BD42-B531-A87D-D407-AF942E556A19}"/>
              </a:ext>
            </a:extLst>
          </p:cNvPr>
          <p:cNvSpPr>
            <a:spLocks noGrp="1"/>
          </p:cNvSpPr>
          <p:nvPr>
            <p:ph idx="1"/>
          </p:nvPr>
        </p:nvSpPr>
        <p:spPr>
          <a:xfrm>
            <a:off x="1848507" y="383027"/>
            <a:ext cx="8095593" cy="855553"/>
          </a:xfrm>
        </p:spPr>
        <p:txBody>
          <a:bodyPr>
            <a:normAutofit/>
          </a:bodyPr>
          <a:lstStyle/>
          <a:p>
            <a:pPr marL="0" indent="0" algn="ctr">
              <a:buNone/>
            </a:pPr>
            <a:r>
              <a:rPr lang="en-GB" sz="4800" dirty="0"/>
              <a:t>Emergency Contacts</a:t>
            </a:r>
          </a:p>
        </p:txBody>
      </p:sp>
      <p:sp>
        <p:nvSpPr>
          <p:cNvPr id="2" name="Content Placeholder 4">
            <a:extLst>
              <a:ext uri="{FF2B5EF4-FFF2-40B4-BE49-F238E27FC236}">
                <a16:creationId xmlns:a16="http://schemas.microsoft.com/office/drawing/2014/main" id="{A2BA5D02-0A4D-76B9-8E58-60A2C6FADDB1}"/>
              </a:ext>
            </a:extLst>
          </p:cNvPr>
          <p:cNvSpPr txBox="1">
            <a:spLocks/>
          </p:cNvSpPr>
          <p:nvPr/>
        </p:nvSpPr>
        <p:spPr>
          <a:xfrm>
            <a:off x="838199" y="1690688"/>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Surrey Helpline for Advice – 01483 776822</a:t>
            </a:r>
          </a:p>
          <a:p>
            <a:pPr algn="l"/>
            <a:r>
              <a:rPr lang="en-GB" sz="1800" b="1" i="0" dirty="0">
                <a:solidFill>
                  <a:srgbClr val="43484D"/>
                </a:solidFill>
                <a:effectLst/>
                <a:latin typeface="Nunito" pitchFamily="2" charset="0"/>
              </a:rPr>
              <a:t>In an emergency dial 999</a:t>
            </a:r>
          </a:p>
          <a:p>
            <a:pPr algn="l"/>
            <a:r>
              <a:rPr lang="en-GB" sz="1800" b="1" dirty="0">
                <a:solidFill>
                  <a:srgbClr val="43484D"/>
                </a:solidFill>
                <a:latin typeface="Nunito" pitchFamily="2" charset="0"/>
              </a:rPr>
              <a:t>24-hour National Domestic Abuse </a:t>
            </a:r>
            <a:r>
              <a:rPr lang="en-GB" sz="1800" b="1" dirty="0" err="1">
                <a:solidFill>
                  <a:srgbClr val="43484D"/>
                </a:solidFill>
                <a:latin typeface="Nunito" pitchFamily="2" charset="0"/>
              </a:rPr>
              <a:t>Helplice</a:t>
            </a:r>
            <a:r>
              <a:rPr lang="en-GB" sz="1800" b="1" dirty="0">
                <a:solidFill>
                  <a:srgbClr val="43484D"/>
                </a:solidFill>
                <a:latin typeface="Nunito" pitchFamily="2" charset="0"/>
              </a:rPr>
              <a:t> – 0808 2000 247</a:t>
            </a:r>
            <a:endParaRPr lang="en-GB" sz="1800" b="1" i="0" dirty="0">
              <a:solidFill>
                <a:srgbClr val="43484D"/>
              </a:solidFill>
              <a:effectLst/>
              <a:latin typeface="Nunito" pitchFamily="2" charset="0"/>
            </a:endParaRPr>
          </a:p>
          <a:p>
            <a:pPr marL="0" indent="0" algn="l">
              <a:buNone/>
            </a:pPr>
            <a:r>
              <a:rPr lang="en-GB" sz="1800" b="1" i="0" dirty="0">
                <a:solidFill>
                  <a:srgbClr val="43484D"/>
                </a:solidFill>
                <a:effectLst/>
                <a:latin typeface="Nunito" pitchFamily="2" charset="0"/>
              </a:rPr>
              <a:t>Speak to someone trained to provide you with emotional and practical support:</a:t>
            </a:r>
          </a:p>
          <a:p>
            <a:pPr marL="0" indent="0" algn="l">
              <a:buNone/>
            </a:pPr>
            <a:r>
              <a:rPr lang="en-GB" sz="1800" b="0" i="0" dirty="0">
                <a:solidFill>
                  <a:srgbClr val="43484D"/>
                </a:solidFill>
                <a:effectLst/>
                <a:latin typeface="Nunito" pitchFamily="2" charset="0"/>
              </a:rPr>
              <a:t>If you need to talk to someone Monday to Friday 9.00am to 4.00pm you can call your local support service direct using the numbers below, or you can call the Surrey Domestic Abuse Helpline provided by Your Sanctuary, currently available 9am to 2pm and 5pm to 9pm Monday to Friday.</a:t>
            </a:r>
          </a:p>
          <a:p>
            <a:pPr algn="l">
              <a:buFont typeface="Arial" panose="020B0604020202020204" pitchFamily="34" charset="0"/>
              <a:buChar char="•"/>
            </a:pPr>
            <a:r>
              <a:rPr lang="en-GB" sz="1800" b="1" i="0" u="none" strike="noStrike" dirty="0">
                <a:solidFill>
                  <a:srgbClr val="005BAB"/>
                </a:solidFill>
                <a:effectLst/>
                <a:latin typeface="Nunito" pitchFamily="2" charset="0"/>
                <a:hlinkClick r:id="rId3"/>
              </a:rPr>
              <a:t>East Surrey Domestic Abuse Services</a:t>
            </a:r>
            <a:r>
              <a:rPr lang="en-GB" sz="1800" b="0" i="0" dirty="0">
                <a:solidFill>
                  <a:srgbClr val="43484D"/>
                </a:solidFill>
                <a:effectLst/>
                <a:latin typeface="Nunito" pitchFamily="2" charset="0"/>
              </a:rPr>
              <a:t> covers Mole Valley, Reigate &amp; Banstead &amp; Tandridge Tel: 01737 771350</a:t>
            </a:r>
          </a:p>
          <a:p>
            <a:pPr algn="l">
              <a:buFont typeface="Arial" panose="020B0604020202020204" pitchFamily="34" charset="0"/>
              <a:buChar char="•"/>
            </a:pPr>
            <a:r>
              <a:rPr lang="en-GB" sz="1800" b="1" i="0" u="none" strike="noStrike" dirty="0">
                <a:solidFill>
                  <a:srgbClr val="005BAB"/>
                </a:solidFill>
                <a:effectLst/>
                <a:latin typeface="Nunito" pitchFamily="2" charset="0"/>
                <a:hlinkClick r:id="rId4"/>
              </a:rPr>
              <a:t>Your Sanctuary</a:t>
            </a:r>
            <a:r>
              <a:rPr lang="en-GB" sz="1800" b="0" i="0" dirty="0">
                <a:solidFill>
                  <a:srgbClr val="43484D"/>
                </a:solidFill>
                <a:effectLst/>
                <a:latin typeface="Nunito" pitchFamily="2" charset="0"/>
              </a:rPr>
              <a:t> covers Woking, Runnymede and Surrey Heath Tel: 01483 776822</a:t>
            </a:r>
          </a:p>
          <a:p>
            <a:pPr algn="l">
              <a:buFont typeface="Arial" panose="020B0604020202020204" pitchFamily="34" charset="0"/>
              <a:buChar char="•"/>
            </a:pPr>
            <a:r>
              <a:rPr lang="en-GB" sz="1800" b="1" i="0" u="none" strike="noStrike" dirty="0">
                <a:solidFill>
                  <a:srgbClr val="005BAB"/>
                </a:solidFill>
                <a:effectLst/>
                <a:latin typeface="Nunito" pitchFamily="2" charset="0"/>
                <a:hlinkClick r:id="rId5"/>
              </a:rPr>
              <a:t>North Surrey Domestic Abuse Services</a:t>
            </a:r>
            <a:r>
              <a:rPr lang="en-GB" sz="1800" b="0" i="0" dirty="0">
                <a:solidFill>
                  <a:srgbClr val="43484D"/>
                </a:solidFill>
                <a:effectLst/>
                <a:latin typeface="Nunito" pitchFamily="2" charset="0"/>
              </a:rPr>
              <a:t> covers Epsom and Ewell, Elmbridge and Spelthorne Tel: 01932 260690</a:t>
            </a:r>
          </a:p>
          <a:p>
            <a:pPr algn="l">
              <a:buFont typeface="Arial" panose="020B0604020202020204" pitchFamily="34" charset="0"/>
              <a:buChar char="•"/>
            </a:pPr>
            <a:r>
              <a:rPr lang="en-GB" sz="1800" b="1" i="0" u="none" strike="noStrike" dirty="0">
                <a:solidFill>
                  <a:srgbClr val="005BAB"/>
                </a:solidFill>
                <a:effectLst/>
                <a:latin typeface="Nunito" pitchFamily="2" charset="0"/>
                <a:hlinkClick r:id="rId6"/>
              </a:rPr>
              <a:t>South West Surrey Domestic Abuse Services</a:t>
            </a:r>
            <a:r>
              <a:rPr lang="en-GB" sz="1800" b="0" i="0" dirty="0">
                <a:solidFill>
                  <a:srgbClr val="43484D"/>
                </a:solidFill>
                <a:effectLst/>
                <a:latin typeface="Nunito" pitchFamily="2" charset="0"/>
              </a:rPr>
              <a:t> covers Guildford and Waverley Tel: 01483 898884</a:t>
            </a:r>
          </a:p>
          <a:p>
            <a:endParaRPr lang="en-GB" sz="2000" dirty="0"/>
          </a:p>
          <a:p>
            <a:endParaRPr lang="en-GB" sz="2000" dirty="0"/>
          </a:p>
          <a:p>
            <a:endParaRPr lang="en-GB" dirty="0"/>
          </a:p>
        </p:txBody>
      </p:sp>
    </p:spTree>
    <p:extLst>
      <p:ext uri="{BB962C8B-B14F-4D97-AF65-F5344CB8AC3E}">
        <p14:creationId xmlns:p14="http://schemas.microsoft.com/office/powerpoint/2010/main" val="59765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Arc 3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5121239" y="380931"/>
            <a:ext cx="5458838" cy="1325563"/>
          </a:xfrm>
        </p:spPr>
        <p:txBody>
          <a:bodyPr>
            <a:normAutofit/>
          </a:bodyPr>
          <a:lstStyle/>
          <a:p>
            <a:r>
              <a:rPr lang="en-GB" dirty="0"/>
              <a:t>What is MARAC?</a:t>
            </a:r>
          </a:p>
        </p:txBody>
      </p:sp>
      <p:sp>
        <p:nvSpPr>
          <p:cNvPr id="52" name="Freeform: Shape 3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2">
            <a:extLst>
              <a:ext uri="{FF2B5EF4-FFF2-40B4-BE49-F238E27FC236}">
                <a16:creationId xmlns:a16="http://schemas.microsoft.com/office/drawing/2014/main" id="{613C6279-C171-4502-988A-BA9D2A22A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256" t="28914" r="20956" b="48401"/>
          <a:stretch>
            <a:fillRect/>
          </a:stretch>
        </p:blipFill>
        <p:spPr bwMode="auto">
          <a:xfrm>
            <a:off x="441981" y="1142275"/>
            <a:ext cx="3354225" cy="38963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Content Placeholder 3">
            <a:extLst>
              <a:ext uri="{FF2B5EF4-FFF2-40B4-BE49-F238E27FC236}">
                <a16:creationId xmlns:a16="http://schemas.microsoft.com/office/drawing/2014/main" id="{78520DA3-8BA2-4146-A680-99AC30644A6D}"/>
              </a:ext>
            </a:extLst>
          </p:cNvPr>
          <p:cNvGraphicFramePr>
            <a:graphicFrameLocks noGrp="1"/>
          </p:cNvGraphicFramePr>
          <p:nvPr>
            <p:ph idx="1"/>
            <p:extLst>
              <p:ext uri="{D42A27DB-BD31-4B8C-83A1-F6EECF244321}">
                <p14:modId xmlns:p14="http://schemas.microsoft.com/office/powerpoint/2010/main" val="2207915969"/>
              </p:ext>
            </p:extLst>
          </p:nvPr>
        </p:nvGraphicFramePr>
        <p:xfrm>
          <a:off x="3892063" y="1523205"/>
          <a:ext cx="7461738" cy="495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443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838200" y="557189"/>
            <a:ext cx="3374136" cy="5567891"/>
          </a:xfrm>
        </p:spPr>
        <p:txBody>
          <a:bodyPr>
            <a:normAutofit/>
          </a:bodyPr>
          <a:lstStyle/>
          <a:p>
            <a:r>
              <a:rPr lang="en-GB" sz="5200"/>
              <a:t>The Aims of MARAC?</a:t>
            </a:r>
          </a:p>
        </p:txBody>
      </p:sp>
      <p:graphicFrame>
        <p:nvGraphicFramePr>
          <p:cNvPr id="30" name="Content Placeholder 3">
            <a:extLst>
              <a:ext uri="{FF2B5EF4-FFF2-40B4-BE49-F238E27FC236}">
                <a16:creationId xmlns:a16="http://schemas.microsoft.com/office/drawing/2014/main" id="{78520DA3-8BA2-4146-A680-99AC30644A6D}"/>
              </a:ext>
            </a:extLst>
          </p:cNvPr>
          <p:cNvGraphicFramePr>
            <a:graphicFrameLocks noGrp="1"/>
          </p:cNvGraphicFramePr>
          <p:nvPr>
            <p:ph idx="1"/>
            <p:extLst>
              <p:ext uri="{D42A27DB-BD31-4B8C-83A1-F6EECF244321}">
                <p14:modId xmlns:p14="http://schemas.microsoft.com/office/powerpoint/2010/main" val="75109669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51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AE305-87F3-4E73-8B46-7FA435362B60}"/>
              </a:ext>
            </a:extLst>
          </p:cNvPr>
          <p:cNvSpPr>
            <a:spLocks noGrp="1"/>
          </p:cNvSpPr>
          <p:nvPr>
            <p:ph type="title"/>
          </p:nvPr>
        </p:nvSpPr>
        <p:spPr>
          <a:xfrm>
            <a:off x="640080" y="325369"/>
            <a:ext cx="4368602" cy="1956841"/>
          </a:xfrm>
        </p:spPr>
        <p:txBody>
          <a:bodyPr anchor="b">
            <a:normAutofit/>
          </a:bodyPr>
          <a:lstStyle/>
          <a:p>
            <a:r>
              <a:rPr lang="en-GB" sz="5400" dirty="0"/>
              <a:t>Where are MARACs held?</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DD2E50-B14E-4C0E-AFB7-46281EFD344D}"/>
              </a:ext>
            </a:extLst>
          </p:cNvPr>
          <p:cNvSpPr>
            <a:spLocks noGrp="1"/>
          </p:cNvSpPr>
          <p:nvPr>
            <p:ph idx="1"/>
          </p:nvPr>
        </p:nvSpPr>
        <p:spPr>
          <a:xfrm>
            <a:off x="640080" y="2872899"/>
            <a:ext cx="4243589" cy="3320668"/>
          </a:xfrm>
        </p:spPr>
        <p:txBody>
          <a:bodyPr>
            <a:normAutofit/>
          </a:bodyPr>
          <a:lstStyle/>
          <a:p>
            <a:r>
              <a:rPr lang="en-GB" sz="1500" dirty="0"/>
              <a:t>Surrey Heath and Woking</a:t>
            </a:r>
          </a:p>
          <a:p>
            <a:r>
              <a:rPr lang="en-GB" sz="1500" dirty="0"/>
              <a:t>Guildford and Waverley</a:t>
            </a:r>
          </a:p>
          <a:p>
            <a:r>
              <a:rPr lang="en-GB" sz="1500" dirty="0"/>
              <a:t>Tandridge, Mole Valley, Epsom and Ewell</a:t>
            </a:r>
          </a:p>
          <a:p>
            <a:r>
              <a:rPr lang="en-GB" sz="1500" dirty="0"/>
              <a:t>Reigate and Banstead </a:t>
            </a:r>
          </a:p>
          <a:p>
            <a:r>
              <a:rPr lang="en-GB" sz="1500" dirty="0"/>
              <a:t>Runnymede and Elmbridge</a:t>
            </a:r>
          </a:p>
          <a:p>
            <a:r>
              <a:rPr lang="en-GB" sz="1500" dirty="0"/>
              <a:t>Spelthorne</a:t>
            </a:r>
          </a:p>
          <a:p>
            <a:endParaRPr lang="en-GB" sz="1500" dirty="0"/>
          </a:p>
          <a:p>
            <a:pPr marL="0" indent="0">
              <a:buNone/>
            </a:pPr>
            <a:r>
              <a:rPr lang="en-GB" sz="1500" dirty="0"/>
              <a:t>All MARAC meeting are currently held virtually on Teams.  </a:t>
            </a:r>
          </a:p>
          <a:p>
            <a:pPr marL="0" indent="0">
              <a:buNone/>
            </a:pPr>
            <a:r>
              <a:rPr lang="en-GB" sz="1500" dirty="0"/>
              <a:t>Each area heard 2 weekly.</a:t>
            </a:r>
          </a:p>
        </p:txBody>
      </p:sp>
      <p:pic>
        <p:nvPicPr>
          <p:cNvPr id="4" name="Picture 3" descr="Diagram">
            <a:extLst>
              <a:ext uri="{FF2B5EF4-FFF2-40B4-BE49-F238E27FC236}">
                <a16:creationId xmlns:a16="http://schemas.microsoft.com/office/drawing/2014/main" id="{F2650A26-0799-DA75-9652-AA487F30977B}"/>
              </a:ext>
            </a:extLst>
          </p:cNvPr>
          <p:cNvPicPr>
            <a:picLocks noChangeAspect="1"/>
          </p:cNvPicPr>
          <p:nvPr/>
        </p:nvPicPr>
        <p:blipFill rotWithShape="1">
          <a:blip r:embed="rId2">
            <a:extLst>
              <a:ext uri="{28A0092B-C50C-407E-A947-70E740481C1C}">
                <a14:useLocalDpi xmlns:a14="http://schemas.microsoft.com/office/drawing/2010/main" val="0"/>
              </a:ext>
            </a:extLst>
          </a:blip>
          <a:srcRect l="11260" r="14012" b="-2"/>
          <a:stretch/>
        </p:blipFill>
        <p:spPr bwMode="auto">
          <a:xfrm>
            <a:off x="5648762" y="645774"/>
            <a:ext cx="5564607" cy="55477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75339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049C9A4-B057-6A0C-D0EB-2EFA28222882}"/>
              </a:ext>
            </a:extLst>
          </p:cNvPr>
          <p:cNvSpPr>
            <a:spLocks noGrp="1"/>
          </p:cNvSpPr>
          <p:nvPr>
            <p:ph type="title"/>
          </p:nvPr>
        </p:nvSpPr>
        <p:spPr>
          <a:xfrm>
            <a:off x="1171074" y="1396686"/>
            <a:ext cx="3240506" cy="4064628"/>
          </a:xfrm>
        </p:spPr>
        <p:txBody>
          <a:bodyPr>
            <a:normAutofit/>
          </a:bodyPr>
          <a:lstStyle/>
          <a:p>
            <a:r>
              <a:rPr lang="en-GB">
                <a:solidFill>
                  <a:srgbClr val="FFFFFF"/>
                </a:solidFill>
              </a:rPr>
              <a:t>9 PRINCIPLES OF AN EFFECTIVE MARAC	</a:t>
            </a:r>
          </a:p>
        </p:txBody>
      </p:sp>
      <p:sp>
        <p:nvSpPr>
          <p:cNvPr id="18" name="Arc 1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90AB0212-00D3-640E-2BDC-BAC2D9DB442F}"/>
              </a:ext>
            </a:extLst>
          </p:cNvPr>
          <p:cNvSpPr>
            <a:spLocks noGrp="1"/>
          </p:cNvSpPr>
          <p:nvPr>
            <p:ph idx="1"/>
          </p:nvPr>
        </p:nvSpPr>
        <p:spPr>
          <a:xfrm>
            <a:off x="5365121" y="1118761"/>
            <a:ext cx="5536397" cy="3935281"/>
          </a:xfrm>
        </p:spPr>
        <p:txBody>
          <a:bodyPr>
            <a:noAutofit/>
          </a:bodyPr>
          <a:lstStyle/>
          <a:p>
            <a:r>
              <a:rPr lang="en-GB" sz="1600" b="1" dirty="0"/>
              <a:t>IDENTIFICATION</a:t>
            </a:r>
            <a:r>
              <a:rPr lang="en-GB" sz="1600" dirty="0"/>
              <a:t> – professionals recognising DA, risk assessing and identifying high-risk cases </a:t>
            </a:r>
          </a:p>
          <a:p>
            <a:r>
              <a:rPr lang="en-GB" sz="1600" b="1" dirty="0"/>
              <a:t>REFERRAL</a:t>
            </a:r>
            <a:r>
              <a:rPr lang="en-GB" sz="1600" dirty="0"/>
              <a:t>  - all victims who meet the MARAC threshold are referred to MARAC and Outreach</a:t>
            </a:r>
          </a:p>
          <a:p>
            <a:r>
              <a:rPr lang="en-GB" sz="1600" b="1" dirty="0"/>
              <a:t>MULTI-AGENCY ENGAGEMENT </a:t>
            </a:r>
            <a:r>
              <a:rPr lang="en-GB" sz="1600" dirty="0"/>
              <a:t>– agencies that can contribute to safeguarding attend and engage</a:t>
            </a:r>
          </a:p>
          <a:p>
            <a:r>
              <a:rPr lang="en-GB" sz="1600" b="1" dirty="0"/>
              <a:t>INDEPENDENT REPRESENTATION/SUPPORT </a:t>
            </a:r>
            <a:r>
              <a:rPr lang="en-GB" sz="1600" dirty="0"/>
              <a:t>– victims offered IDVA who represent their voice at MARAC</a:t>
            </a:r>
          </a:p>
          <a:p>
            <a:r>
              <a:rPr lang="en-GB" sz="1600" b="1" dirty="0"/>
              <a:t>INFORMATION SHARING </a:t>
            </a:r>
            <a:r>
              <a:rPr lang="en-GB" sz="1600" dirty="0"/>
              <a:t>– representatives share relevant, proportionate and risk-focused information</a:t>
            </a:r>
          </a:p>
          <a:p>
            <a:r>
              <a:rPr lang="en-GB" sz="1600" b="1" dirty="0"/>
              <a:t>ACTION PLANNING </a:t>
            </a:r>
            <a:r>
              <a:rPr lang="en-GB" sz="1600" dirty="0"/>
              <a:t>–address risk, safeguard children and adults, and manage perpetrator behaviour</a:t>
            </a:r>
          </a:p>
          <a:p>
            <a:r>
              <a:rPr lang="en-GB" sz="1600" b="1" dirty="0"/>
              <a:t>EQUALITY</a:t>
            </a:r>
            <a:r>
              <a:rPr lang="en-GB" sz="1600" dirty="0"/>
              <a:t> – MARAC addresses the unique needs of victims with protected characteristics</a:t>
            </a:r>
          </a:p>
          <a:p>
            <a:r>
              <a:rPr lang="en-GB" sz="1600" b="1" dirty="0"/>
              <a:t>OPERATIONAL SUPPORT </a:t>
            </a:r>
            <a:r>
              <a:rPr lang="en-GB" sz="1600" dirty="0"/>
              <a:t>– sufficient support and resources to support effective functioning</a:t>
            </a:r>
          </a:p>
          <a:p>
            <a:r>
              <a:rPr lang="en-GB" sz="1600" b="1" dirty="0"/>
              <a:t>GOVERNANCE</a:t>
            </a:r>
            <a:r>
              <a:rPr lang="en-GB" sz="1600" dirty="0"/>
              <a:t> – effective strategic support and leadership to ensure agencies work together effectively</a:t>
            </a:r>
          </a:p>
        </p:txBody>
      </p:sp>
    </p:spTree>
    <p:extLst>
      <p:ext uri="{BB962C8B-B14F-4D97-AF65-F5344CB8AC3E}">
        <p14:creationId xmlns:p14="http://schemas.microsoft.com/office/powerpoint/2010/main" val="24417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838200" y="401221"/>
            <a:ext cx="10515600" cy="1348065"/>
          </a:xfrm>
        </p:spPr>
        <p:txBody>
          <a:bodyPr>
            <a:normAutofit/>
          </a:bodyPr>
          <a:lstStyle/>
          <a:p>
            <a:r>
              <a:rPr lang="en-GB" sz="5400">
                <a:solidFill>
                  <a:srgbClr val="FFFFFF"/>
                </a:solidFill>
              </a:rPr>
              <a:t>Referral Criteria</a:t>
            </a:r>
          </a:p>
        </p:txBody>
      </p:sp>
      <p:sp>
        <p:nvSpPr>
          <p:cNvPr id="4" name="Content Placeholder 3">
            <a:extLst>
              <a:ext uri="{FF2B5EF4-FFF2-40B4-BE49-F238E27FC236}">
                <a16:creationId xmlns:a16="http://schemas.microsoft.com/office/drawing/2014/main" id="{FAA90667-00D9-4CFC-98BC-E56B5450902D}"/>
              </a:ext>
            </a:extLst>
          </p:cNvPr>
          <p:cNvSpPr>
            <a:spLocks noGrp="1"/>
          </p:cNvSpPr>
          <p:nvPr>
            <p:ph idx="1"/>
          </p:nvPr>
        </p:nvSpPr>
        <p:spPr>
          <a:xfrm>
            <a:off x="357352" y="2347414"/>
            <a:ext cx="11540358" cy="4242572"/>
          </a:xfrm>
        </p:spPr>
        <p:txBody>
          <a:bodyPr>
            <a:normAutofit/>
          </a:bodyPr>
          <a:lstStyle/>
          <a:p>
            <a:pPr marL="0" indent="0">
              <a:buNone/>
              <a:defRPr/>
            </a:pPr>
            <a:r>
              <a:rPr lang="en-GB" sz="1900" dirty="0">
                <a:latin typeface="Calibri" panose="020F0502020204030204" pitchFamily="34" charset="0"/>
              </a:rPr>
              <a:t>There are currently five criteria for assessing the risk of harm and for referring a case to the MARAC, a victim does not have to meet all of these criteria to be considered at high risk. </a:t>
            </a:r>
          </a:p>
          <a:p>
            <a:pPr>
              <a:defRPr/>
            </a:pPr>
            <a:r>
              <a:rPr lang="en-GB" sz="1900" b="1" dirty="0">
                <a:latin typeface="Calibri" panose="020F0502020204030204" pitchFamily="34" charset="0"/>
              </a:rPr>
              <a:t>Visible High Risk </a:t>
            </a:r>
            <a:r>
              <a:rPr lang="en-GB" sz="1900" dirty="0">
                <a:latin typeface="Calibri" panose="020F0502020204030204" pitchFamily="34" charset="0"/>
              </a:rPr>
              <a:t>(14 or more ticks on the DASH risk assessment)  </a:t>
            </a:r>
            <a:endParaRPr lang="en-GB" sz="1900" b="1" dirty="0">
              <a:latin typeface="Calibri" panose="020F0502020204030204" pitchFamily="34" charset="0"/>
            </a:endParaRPr>
          </a:p>
          <a:p>
            <a:pPr>
              <a:defRPr/>
            </a:pPr>
            <a:r>
              <a:rPr lang="en-GB" sz="1900" b="1" dirty="0">
                <a:latin typeface="Calibri" panose="020F0502020204030204" pitchFamily="34" charset="0"/>
              </a:rPr>
              <a:t>Potential Escalation </a:t>
            </a:r>
            <a:r>
              <a:rPr lang="en-GB" sz="1900" dirty="0">
                <a:latin typeface="Calibri" panose="020F0502020204030204" pitchFamily="34" charset="0"/>
              </a:rPr>
              <a:t>(5+ incidents over 12 months any risk)</a:t>
            </a:r>
          </a:p>
          <a:p>
            <a:pPr>
              <a:defRPr/>
            </a:pPr>
            <a:r>
              <a:rPr lang="en-GB" sz="1900" b="1" dirty="0">
                <a:latin typeface="Calibri" panose="020F0502020204030204" pitchFamily="34" charset="0"/>
              </a:rPr>
              <a:t>Harmful Traditional Practices </a:t>
            </a:r>
            <a:r>
              <a:rPr lang="en-GB" sz="1900" dirty="0">
                <a:latin typeface="Calibri" panose="020F0502020204030204" pitchFamily="34" charset="0"/>
              </a:rPr>
              <a:t>(Honour based abuse, Forced Marriage, Female Genital Mutilation )</a:t>
            </a:r>
          </a:p>
          <a:p>
            <a:pPr>
              <a:defRPr/>
            </a:pPr>
            <a:r>
              <a:rPr lang="en-GB" sz="1900" b="1" dirty="0">
                <a:latin typeface="Calibri" panose="020F0502020204030204" pitchFamily="34" charset="0"/>
              </a:rPr>
              <a:t>Repeat Cases  </a:t>
            </a:r>
            <a:r>
              <a:rPr lang="en-GB" sz="1900" dirty="0">
                <a:latin typeface="Calibri" panose="020F0502020204030204" pitchFamily="34" charset="0"/>
              </a:rPr>
              <a:t>(Known to MARAC within last 12 months from date of last referral )</a:t>
            </a:r>
          </a:p>
          <a:p>
            <a:pPr>
              <a:defRPr/>
            </a:pPr>
            <a:r>
              <a:rPr lang="en-GB" sz="1900" b="1" dirty="0">
                <a:latin typeface="Calibri" panose="020F0502020204030204" pitchFamily="34" charset="0"/>
              </a:rPr>
              <a:t>Professional Judgement  </a:t>
            </a:r>
            <a:r>
              <a:rPr lang="en-GB" sz="1900" dirty="0">
                <a:latin typeface="Calibri" panose="020F0502020204030204" pitchFamily="34" charset="0"/>
              </a:rPr>
              <a:t>(PLEASE REMEMBER: your professional judgement is just as important as any risk assessment score when considering a referral to MARAC, particularly where the abuse appears to be escalating)</a:t>
            </a:r>
          </a:p>
          <a:p>
            <a:pPr marL="0" indent="0">
              <a:buNone/>
              <a:defRPr/>
            </a:pPr>
            <a:endParaRPr lang="en-GB" sz="1900" dirty="0">
              <a:latin typeface="Calibri" panose="020F0502020204030204" pitchFamily="34" charset="0"/>
            </a:endParaRPr>
          </a:p>
          <a:p>
            <a:pPr marL="0" indent="0">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Surrey MARAC referral form - </a:t>
            </a:r>
            <a:r>
              <a:rPr lang="en-GB"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https://customer.surreycc.gov.uk/surrey-marac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Surrey MARAC email address – </a:t>
            </a:r>
            <a:r>
              <a:rPr lang="en-GB"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MARAC@surreycc.gov.uk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n-GB" sz="1900" dirty="0">
              <a:latin typeface="Calibri" panose="020F0502020204030204" pitchFamily="34" charset="0"/>
            </a:endParaRPr>
          </a:p>
        </p:txBody>
      </p:sp>
    </p:spTree>
    <p:extLst>
      <p:ext uri="{BB962C8B-B14F-4D97-AF65-F5344CB8AC3E}">
        <p14:creationId xmlns:p14="http://schemas.microsoft.com/office/powerpoint/2010/main" val="397101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Arc 3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838200" y="365125"/>
            <a:ext cx="10515599" cy="1325563"/>
          </a:xfrm>
        </p:spPr>
        <p:txBody>
          <a:bodyPr>
            <a:normAutofit/>
          </a:bodyPr>
          <a:lstStyle/>
          <a:p>
            <a:r>
              <a:rPr lang="en-GB"/>
              <a:t>Meeting and Action Planning?</a:t>
            </a:r>
          </a:p>
        </p:txBody>
      </p:sp>
      <p:sp>
        <p:nvSpPr>
          <p:cNvPr id="39" name="Oval 3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Graphic 3" descr="A puzzle">
            <a:extLst>
              <a:ext uri="{FF2B5EF4-FFF2-40B4-BE49-F238E27FC236}">
                <a16:creationId xmlns:a16="http://schemas.microsoft.com/office/drawing/2014/main" id="{2700C453-CFC1-4211-85F1-828810E21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9962" y="1078524"/>
            <a:ext cx="5072894" cy="5072894"/>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graphicFrame>
        <p:nvGraphicFramePr>
          <p:cNvPr id="30" name="Content Placeholder 3">
            <a:extLst>
              <a:ext uri="{FF2B5EF4-FFF2-40B4-BE49-F238E27FC236}">
                <a16:creationId xmlns:a16="http://schemas.microsoft.com/office/drawing/2014/main" id="{78520DA3-8BA2-4146-A680-99AC30644A6D}"/>
              </a:ext>
            </a:extLst>
          </p:cNvPr>
          <p:cNvGraphicFramePr>
            <a:graphicFrameLocks noGrp="1"/>
          </p:cNvGraphicFramePr>
          <p:nvPr>
            <p:ph idx="1"/>
            <p:extLst>
              <p:ext uri="{D42A27DB-BD31-4B8C-83A1-F6EECF244321}">
                <p14:modId xmlns:p14="http://schemas.microsoft.com/office/powerpoint/2010/main" val="3555278614"/>
              </p:ext>
            </p:extLst>
          </p:nvPr>
        </p:nvGraphicFramePr>
        <p:xfrm>
          <a:off x="838200" y="1430215"/>
          <a:ext cx="6488723" cy="4746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51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82A32-2EA9-449D-B365-7130A82A71C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Where do referrals come from?</a:t>
            </a:r>
          </a:p>
        </p:txBody>
      </p:sp>
      <p:sp>
        <p:nvSpPr>
          <p:cNvPr id="3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art" descr="A graph of various colored squares&#10;&#10;Description automatically generated">
            <a:extLst>
              <a:ext uri="{FF2B5EF4-FFF2-40B4-BE49-F238E27FC236}">
                <a16:creationId xmlns:a16="http://schemas.microsoft.com/office/drawing/2014/main" id="{AB8A1909-6E99-24CF-A918-05A7438BC828}"/>
              </a:ext>
            </a:extLst>
          </p:cNvPr>
          <p:cNvPicPr>
            <a:picLocks noChangeAspect="1"/>
          </p:cNvPicPr>
          <p:nvPr/>
        </p:nvPicPr>
        <p:blipFill>
          <a:blip r:embed="rId3"/>
          <a:stretch>
            <a:fillRect/>
          </a:stretch>
        </p:blipFill>
        <p:spPr>
          <a:xfrm>
            <a:off x="4654296" y="1277954"/>
            <a:ext cx="7214616" cy="4274659"/>
          </a:xfrm>
          <a:prstGeom prst="rect">
            <a:avLst/>
          </a:prstGeom>
        </p:spPr>
      </p:pic>
    </p:spTree>
    <p:extLst>
      <p:ext uri="{BB962C8B-B14F-4D97-AF65-F5344CB8AC3E}">
        <p14:creationId xmlns:p14="http://schemas.microsoft.com/office/powerpoint/2010/main" val="315389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7276</TotalTime>
  <Words>2211</Words>
  <Application>Microsoft Office PowerPoint</Application>
  <PresentationFormat>Widescreen</PresentationFormat>
  <Paragraphs>203</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Nunito</vt:lpstr>
      <vt:lpstr>Office Theme</vt:lpstr>
      <vt:lpstr>MARAC  (Multi-Agency Risk Assessment Conference)</vt:lpstr>
      <vt:lpstr>Agenda</vt:lpstr>
      <vt:lpstr>What is MARAC?</vt:lpstr>
      <vt:lpstr>The Aims of MARAC?</vt:lpstr>
      <vt:lpstr>Where are MARACs held?</vt:lpstr>
      <vt:lpstr>9 PRINCIPLES OF AN EFFECTIVE MARAC </vt:lpstr>
      <vt:lpstr>Referral Criteria</vt:lpstr>
      <vt:lpstr>Meeting and Action Planning?</vt:lpstr>
      <vt:lpstr>Where do referrals come from?</vt:lpstr>
      <vt:lpstr>Agency Attendance (April 23 – September 23)</vt:lpstr>
      <vt:lpstr>Demographics &amp; Characteristics</vt:lpstr>
      <vt:lpstr>Frequently Asked Questions</vt:lpstr>
      <vt:lpstr>Outreach Support</vt:lpstr>
      <vt:lpstr>Outreach Support</vt:lpstr>
      <vt:lpstr>Identifying Abuse</vt:lpstr>
      <vt:lpstr>High Risk Indicators</vt:lpstr>
      <vt:lpstr>Why is multi-agency working between ASC,  Outreach and MARAC so important? </vt:lpstr>
      <vt:lpstr>Hourglass</vt:lpstr>
      <vt:lpstr>Case Studies – Adult Social Care</vt:lpstr>
      <vt:lpstr>Case Studies – Adult Social Care</vt:lpstr>
      <vt:lpstr>Case Studies – Adult Social Care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Gibbins</dc:creator>
  <cp:lastModifiedBy>Sonia Knight</cp:lastModifiedBy>
  <cp:revision>61</cp:revision>
  <dcterms:created xsi:type="dcterms:W3CDTF">2021-09-13T09:11:12Z</dcterms:created>
  <dcterms:modified xsi:type="dcterms:W3CDTF">2024-06-27T12:00:06Z</dcterms:modified>
</cp:coreProperties>
</file>